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5" r:id="rId2"/>
  </p:sldMasterIdLst>
  <p:notesMasterIdLst>
    <p:notesMasterId r:id="rId25"/>
  </p:notesMasterIdLst>
  <p:handoutMasterIdLst>
    <p:handoutMasterId r:id="rId26"/>
  </p:handoutMasterIdLst>
  <p:sldIdLst>
    <p:sldId id="394" r:id="rId3"/>
    <p:sldId id="475" r:id="rId4"/>
    <p:sldId id="441" r:id="rId5"/>
    <p:sldId id="472" r:id="rId6"/>
    <p:sldId id="473" r:id="rId7"/>
    <p:sldId id="442" r:id="rId8"/>
    <p:sldId id="440" r:id="rId9"/>
    <p:sldId id="474" r:id="rId10"/>
    <p:sldId id="443" r:id="rId11"/>
    <p:sldId id="444" r:id="rId12"/>
    <p:sldId id="461" r:id="rId13"/>
    <p:sldId id="459" r:id="rId14"/>
    <p:sldId id="447" r:id="rId15"/>
    <p:sldId id="450" r:id="rId16"/>
    <p:sldId id="467" r:id="rId17"/>
    <p:sldId id="468" r:id="rId18"/>
    <p:sldId id="477" r:id="rId19"/>
    <p:sldId id="464" r:id="rId20"/>
    <p:sldId id="465" r:id="rId21"/>
    <p:sldId id="460" r:id="rId22"/>
    <p:sldId id="454" r:id="rId23"/>
    <p:sldId id="47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A31E2C8-6B41-422C-9E48-A19B4C8EE2D5}">
          <p14:sldIdLst>
            <p14:sldId id="394"/>
            <p14:sldId id="475"/>
            <p14:sldId id="441"/>
            <p14:sldId id="472"/>
            <p14:sldId id="473"/>
            <p14:sldId id="442"/>
            <p14:sldId id="440"/>
            <p14:sldId id="474"/>
            <p14:sldId id="443"/>
            <p14:sldId id="444"/>
            <p14:sldId id="461"/>
            <p14:sldId id="459"/>
            <p14:sldId id="447"/>
            <p14:sldId id="450"/>
            <p14:sldId id="467"/>
            <p14:sldId id="468"/>
            <p14:sldId id="477"/>
            <p14:sldId id="464"/>
            <p14:sldId id="465"/>
            <p14:sldId id="460"/>
            <p14:sldId id="454"/>
            <p14:sldId id="4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ita Mehrotra" initials="AM" lastIdx="57" clrIdx="0">
    <p:extLst/>
  </p:cmAuthor>
  <p:cmAuthor id="2" name="Trinity Zan" initials="TZ" lastIdx="1" clrIdx="1">
    <p:extLst/>
  </p:cmAuthor>
  <p:cmAuthor id="3" name="Lucy Harber" initials="LH" lastIdx="32" clrIdx="2">
    <p:extLst/>
  </p:cmAuthor>
  <p:cmAuthor id="4" name="Suzanne Fischer" initials="SF" lastIdx="9" clrIdx="3">
    <p:extLst>
      <p:ext uri="{19B8F6BF-5375-455C-9EA6-DF929625EA0E}">
        <p15:presenceInfo xmlns:p15="http://schemas.microsoft.com/office/powerpoint/2012/main" userId="S-1-5-21-3003367119-45151493-406046460-37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5"/>
    <a:srgbClr val="FFFFAB"/>
    <a:srgbClr val="FFFF47"/>
    <a:srgbClr val="E46C0A"/>
    <a:srgbClr val="D0CB0E"/>
    <a:srgbClr val="B0AC0C"/>
    <a:srgbClr val="FDFDE1"/>
    <a:srgbClr val="A5F1FB"/>
    <a:srgbClr val="137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7" autoAdjust="0"/>
    <p:restoredTop sz="93216" autoAdjust="0"/>
  </p:normalViewPr>
  <p:slideViewPr>
    <p:cSldViewPr snapToObjects="1">
      <p:cViewPr varScale="1">
        <p:scale>
          <a:sx n="107" d="100"/>
          <a:sy n="107" d="100"/>
        </p:scale>
        <p:origin x="1380" y="78"/>
      </p:cViewPr>
      <p:guideLst>
        <p:guide orient="horz" pos="23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84"/>
    </p:cViewPr>
  </p:sorterViewPr>
  <p:notesViewPr>
    <p:cSldViewPr snapToObjects="1" showGuides="1">
      <p:cViewPr varScale="1">
        <p:scale>
          <a:sx n="77" d="100"/>
          <a:sy n="77" d="100"/>
        </p:scale>
        <p:origin x="210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230384-DB8F-4E92-9119-BB2E071D2345}" type="doc">
      <dgm:prSet loTypeId="urn:microsoft.com/office/officeart/2005/8/layout/process1" loCatId="process" qsTypeId="urn:microsoft.com/office/officeart/2005/8/quickstyle/simple1" qsCatId="simple" csTypeId="urn:microsoft.com/office/officeart/2005/8/colors/accent1_4" csCatId="accent1" phldr="1"/>
      <dgm:spPr/>
    </dgm:pt>
    <dgm:pt modelId="{FEEE0382-9005-4A22-8CE6-329B86933637}">
      <dgm:prSet phldrT="[Text]"/>
      <dgm:spPr/>
      <dgm:t>
        <a:bodyPr/>
        <a:lstStyle/>
        <a:p>
          <a:r>
            <a:rPr lang="en-US" b="1" dirty="0"/>
            <a:t>Resources/</a:t>
          </a:r>
          <a:br>
            <a:rPr lang="en-US" b="1" dirty="0"/>
          </a:br>
          <a:r>
            <a:rPr lang="en-US" b="1" dirty="0"/>
            <a:t>Inputs</a:t>
          </a:r>
        </a:p>
      </dgm:t>
    </dgm:pt>
    <dgm:pt modelId="{7F1FEC15-5CA1-4280-A403-F8D74F83C1DC}" type="parTrans" cxnId="{94475B77-59E6-40F1-B6F5-3FDB9C13FDFC}">
      <dgm:prSet/>
      <dgm:spPr/>
      <dgm:t>
        <a:bodyPr/>
        <a:lstStyle/>
        <a:p>
          <a:endParaRPr lang="en-US"/>
        </a:p>
      </dgm:t>
    </dgm:pt>
    <dgm:pt modelId="{F958F814-9CCA-4C09-A1B7-4E42FCD72E61}" type="sibTrans" cxnId="{94475B77-59E6-40F1-B6F5-3FDB9C13FDFC}">
      <dgm:prSet/>
      <dgm:spPr/>
      <dgm:t>
        <a:bodyPr/>
        <a:lstStyle/>
        <a:p>
          <a:endParaRPr lang="en-US"/>
        </a:p>
      </dgm:t>
    </dgm:pt>
    <dgm:pt modelId="{D880757A-4A65-4268-B35A-78435039A302}">
      <dgm:prSet phldrT="[Text]"/>
      <dgm:spPr/>
      <dgm:t>
        <a:bodyPr/>
        <a:lstStyle/>
        <a:p>
          <a:r>
            <a:rPr lang="en-US" b="1" dirty="0"/>
            <a:t>Activities</a:t>
          </a:r>
        </a:p>
      </dgm:t>
    </dgm:pt>
    <dgm:pt modelId="{72D3768C-878D-4D03-AD2B-6794505A04D1}" type="parTrans" cxnId="{DD57DD58-A530-49DF-A221-D75F99F31818}">
      <dgm:prSet/>
      <dgm:spPr/>
      <dgm:t>
        <a:bodyPr/>
        <a:lstStyle/>
        <a:p>
          <a:endParaRPr lang="en-US"/>
        </a:p>
      </dgm:t>
    </dgm:pt>
    <dgm:pt modelId="{44EA9A19-0CBF-4680-8BFF-F1FBBCBA3528}" type="sibTrans" cxnId="{DD57DD58-A530-49DF-A221-D75F99F31818}">
      <dgm:prSet/>
      <dgm:spPr/>
      <dgm:t>
        <a:bodyPr/>
        <a:lstStyle/>
        <a:p>
          <a:endParaRPr lang="en-US"/>
        </a:p>
      </dgm:t>
    </dgm:pt>
    <dgm:pt modelId="{3515E94F-A9BC-4854-B7FB-C369AC56040C}">
      <dgm:prSet phldrT="[Text]"/>
      <dgm:spPr/>
      <dgm:t>
        <a:bodyPr/>
        <a:lstStyle/>
        <a:p>
          <a:r>
            <a:rPr lang="en-US" b="1" dirty="0"/>
            <a:t>Outputs</a:t>
          </a:r>
        </a:p>
      </dgm:t>
    </dgm:pt>
    <dgm:pt modelId="{D866282E-953C-4477-9C5B-E8811D6EBF47}" type="parTrans" cxnId="{A7A889FB-30B8-4C58-BDE2-AA27F3E7552B}">
      <dgm:prSet/>
      <dgm:spPr/>
      <dgm:t>
        <a:bodyPr/>
        <a:lstStyle/>
        <a:p>
          <a:endParaRPr lang="en-US"/>
        </a:p>
      </dgm:t>
    </dgm:pt>
    <dgm:pt modelId="{BD71AC90-2206-48AE-B46F-74216B015D40}" type="sibTrans" cxnId="{A7A889FB-30B8-4C58-BDE2-AA27F3E7552B}">
      <dgm:prSet/>
      <dgm:spPr/>
      <dgm:t>
        <a:bodyPr/>
        <a:lstStyle/>
        <a:p>
          <a:endParaRPr lang="en-US"/>
        </a:p>
      </dgm:t>
    </dgm:pt>
    <dgm:pt modelId="{31671B42-2A93-4D24-81FD-3A555B98322F}">
      <dgm:prSet/>
      <dgm:spPr/>
      <dgm:t>
        <a:bodyPr/>
        <a:lstStyle/>
        <a:p>
          <a:r>
            <a:rPr lang="en-US" b="1" dirty="0"/>
            <a:t>Outcomes</a:t>
          </a:r>
        </a:p>
      </dgm:t>
    </dgm:pt>
    <dgm:pt modelId="{FEC04594-4059-43F8-961D-795364F1CF3E}" type="parTrans" cxnId="{B17F3032-E695-43FF-B94F-673E4C33A289}">
      <dgm:prSet/>
      <dgm:spPr/>
      <dgm:t>
        <a:bodyPr/>
        <a:lstStyle/>
        <a:p>
          <a:endParaRPr lang="en-US"/>
        </a:p>
      </dgm:t>
    </dgm:pt>
    <dgm:pt modelId="{82AAED1C-9737-4D9F-849C-AE16B2498628}" type="sibTrans" cxnId="{B17F3032-E695-43FF-B94F-673E4C33A289}">
      <dgm:prSet/>
      <dgm:spPr/>
      <dgm:t>
        <a:bodyPr/>
        <a:lstStyle/>
        <a:p>
          <a:endParaRPr lang="en-US" dirty="0"/>
        </a:p>
      </dgm:t>
    </dgm:pt>
    <dgm:pt modelId="{EAF328E5-F4AC-4E9F-8427-339CBBA1C34E}">
      <dgm:prSet/>
      <dgm:spPr/>
      <dgm:t>
        <a:bodyPr/>
        <a:lstStyle/>
        <a:p>
          <a:r>
            <a:rPr lang="en-US" b="1" dirty="0"/>
            <a:t>Impact</a:t>
          </a:r>
        </a:p>
      </dgm:t>
    </dgm:pt>
    <dgm:pt modelId="{A8BA7693-8552-4D87-836B-7B9E053F8CCB}" type="parTrans" cxnId="{C62E617E-0AA1-495A-A6B9-2B416E45F307}">
      <dgm:prSet/>
      <dgm:spPr/>
      <dgm:t>
        <a:bodyPr/>
        <a:lstStyle/>
        <a:p>
          <a:endParaRPr lang="en-US"/>
        </a:p>
      </dgm:t>
    </dgm:pt>
    <dgm:pt modelId="{0DEA2118-9FC4-4EE0-8352-8B9B7AE096DE}" type="sibTrans" cxnId="{C62E617E-0AA1-495A-A6B9-2B416E45F307}">
      <dgm:prSet/>
      <dgm:spPr/>
      <dgm:t>
        <a:bodyPr/>
        <a:lstStyle/>
        <a:p>
          <a:endParaRPr lang="en-US"/>
        </a:p>
      </dgm:t>
    </dgm:pt>
    <dgm:pt modelId="{36BE9ACA-C19D-4E10-9138-7B6BC0573581}" type="pres">
      <dgm:prSet presAssocID="{C4230384-DB8F-4E92-9119-BB2E071D2345}" presName="Name0" presStyleCnt="0">
        <dgm:presLayoutVars>
          <dgm:dir/>
          <dgm:resizeHandles val="exact"/>
        </dgm:presLayoutVars>
      </dgm:prSet>
      <dgm:spPr/>
    </dgm:pt>
    <dgm:pt modelId="{9E6AA3B7-95B3-4506-B531-3A7F374809FD}" type="pres">
      <dgm:prSet presAssocID="{FEEE0382-9005-4A22-8CE6-329B86933637}" presName="node" presStyleLbl="node1" presStyleIdx="0" presStyleCnt="5">
        <dgm:presLayoutVars>
          <dgm:bulletEnabled val="1"/>
        </dgm:presLayoutVars>
      </dgm:prSet>
      <dgm:spPr/>
    </dgm:pt>
    <dgm:pt modelId="{557A9E78-8CA1-45FF-A5E7-3729D2A25D3A}" type="pres">
      <dgm:prSet presAssocID="{F958F814-9CCA-4C09-A1B7-4E42FCD72E61}" presName="sibTrans" presStyleLbl="sibTrans2D1" presStyleIdx="0" presStyleCnt="4"/>
      <dgm:spPr/>
    </dgm:pt>
    <dgm:pt modelId="{C2D50E3A-58A4-4C42-B092-D03CC32E750B}" type="pres">
      <dgm:prSet presAssocID="{F958F814-9CCA-4C09-A1B7-4E42FCD72E61}" presName="connectorText" presStyleLbl="sibTrans2D1" presStyleIdx="0" presStyleCnt="4"/>
      <dgm:spPr/>
    </dgm:pt>
    <dgm:pt modelId="{6262736E-A3CE-4312-AB2E-96F3085D3F9B}" type="pres">
      <dgm:prSet presAssocID="{D880757A-4A65-4268-B35A-78435039A302}" presName="node" presStyleLbl="node1" presStyleIdx="1" presStyleCnt="5">
        <dgm:presLayoutVars>
          <dgm:bulletEnabled val="1"/>
        </dgm:presLayoutVars>
      </dgm:prSet>
      <dgm:spPr/>
    </dgm:pt>
    <dgm:pt modelId="{F065C3BD-4EE5-49D2-8F7F-1D624A016EC9}" type="pres">
      <dgm:prSet presAssocID="{44EA9A19-0CBF-4680-8BFF-F1FBBCBA3528}" presName="sibTrans" presStyleLbl="sibTrans2D1" presStyleIdx="1" presStyleCnt="4"/>
      <dgm:spPr/>
    </dgm:pt>
    <dgm:pt modelId="{644200E1-B0AE-4BB7-B67B-B8967345C825}" type="pres">
      <dgm:prSet presAssocID="{44EA9A19-0CBF-4680-8BFF-F1FBBCBA3528}" presName="connectorText" presStyleLbl="sibTrans2D1" presStyleIdx="1" presStyleCnt="4"/>
      <dgm:spPr/>
    </dgm:pt>
    <dgm:pt modelId="{C77DEC84-1178-4070-B733-9B7040C4F994}" type="pres">
      <dgm:prSet presAssocID="{3515E94F-A9BC-4854-B7FB-C369AC56040C}" presName="node" presStyleLbl="node1" presStyleIdx="2" presStyleCnt="5">
        <dgm:presLayoutVars>
          <dgm:bulletEnabled val="1"/>
        </dgm:presLayoutVars>
      </dgm:prSet>
      <dgm:spPr/>
    </dgm:pt>
    <dgm:pt modelId="{CFEC0E2F-366B-4DE3-9788-D71DC702E02E}" type="pres">
      <dgm:prSet presAssocID="{BD71AC90-2206-48AE-B46F-74216B015D40}" presName="sibTrans" presStyleLbl="sibTrans2D1" presStyleIdx="2" presStyleCnt="4"/>
      <dgm:spPr/>
    </dgm:pt>
    <dgm:pt modelId="{DF6434EC-91A1-4D3D-840D-80592369A471}" type="pres">
      <dgm:prSet presAssocID="{BD71AC90-2206-48AE-B46F-74216B015D40}" presName="connectorText" presStyleLbl="sibTrans2D1" presStyleIdx="2" presStyleCnt="4"/>
      <dgm:spPr/>
    </dgm:pt>
    <dgm:pt modelId="{39A54864-5B4E-423C-8320-72FC0DBB8ECE}" type="pres">
      <dgm:prSet presAssocID="{31671B42-2A93-4D24-81FD-3A555B98322F}" presName="node" presStyleLbl="node1" presStyleIdx="3" presStyleCnt="5">
        <dgm:presLayoutVars>
          <dgm:bulletEnabled val="1"/>
        </dgm:presLayoutVars>
      </dgm:prSet>
      <dgm:spPr/>
    </dgm:pt>
    <dgm:pt modelId="{4150B75F-F9E8-4032-ACFE-5FCDE21B49A0}" type="pres">
      <dgm:prSet presAssocID="{82AAED1C-9737-4D9F-849C-AE16B2498628}" presName="sibTrans" presStyleLbl="sibTrans2D1" presStyleIdx="3" presStyleCnt="4"/>
      <dgm:spPr/>
    </dgm:pt>
    <dgm:pt modelId="{1B3F1C90-1C5F-4BF9-8A40-8571EAF9E493}" type="pres">
      <dgm:prSet presAssocID="{82AAED1C-9737-4D9F-849C-AE16B2498628}" presName="connectorText" presStyleLbl="sibTrans2D1" presStyleIdx="3" presStyleCnt="4"/>
      <dgm:spPr/>
    </dgm:pt>
    <dgm:pt modelId="{3631A80D-C337-46F0-9510-EDFADBAB1941}" type="pres">
      <dgm:prSet presAssocID="{EAF328E5-F4AC-4E9F-8427-339CBBA1C34E}" presName="node" presStyleLbl="node1" presStyleIdx="4" presStyleCnt="5">
        <dgm:presLayoutVars>
          <dgm:bulletEnabled val="1"/>
        </dgm:presLayoutVars>
      </dgm:prSet>
      <dgm:spPr/>
    </dgm:pt>
  </dgm:ptLst>
  <dgm:cxnLst>
    <dgm:cxn modelId="{116ADA13-52E1-47E7-81E5-A89D5827BDEE}" type="presOf" srcId="{D880757A-4A65-4268-B35A-78435039A302}" destId="{6262736E-A3CE-4312-AB2E-96F3085D3F9B}" srcOrd="0" destOrd="0" presId="urn:microsoft.com/office/officeart/2005/8/layout/process1"/>
    <dgm:cxn modelId="{B17F3032-E695-43FF-B94F-673E4C33A289}" srcId="{C4230384-DB8F-4E92-9119-BB2E071D2345}" destId="{31671B42-2A93-4D24-81FD-3A555B98322F}" srcOrd="3" destOrd="0" parTransId="{FEC04594-4059-43F8-961D-795364F1CF3E}" sibTransId="{82AAED1C-9737-4D9F-849C-AE16B2498628}"/>
    <dgm:cxn modelId="{12E21935-B59D-43AD-B42E-B69709125779}" type="presOf" srcId="{BD71AC90-2206-48AE-B46F-74216B015D40}" destId="{DF6434EC-91A1-4D3D-840D-80592369A471}" srcOrd="1" destOrd="0" presId="urn:microsoft.com/office/officeart/2005/8/layout/process1"/>
    <dgm:cxn modelId="{069F913D-F818-4DB4-B322-EAB47CB01D66}" type="presOf" srcId="{3515E94F-A9BC-4854-B7FB-C369AC56040C}" destId="{C77DEC84-1178-4070-B733-9B7040C4F994}" srcOrd="0" destOrd="0" presId="urn:microsoft.com/office/officeart/2005/8/layout/process1"/>
    <dgm:cxn modelId="{9B462744-6F6A-4B1B-ACDB-E831F3C13929}" type="presOf" srcId="{FEEE0382-9005-4A22-8CE6-329B86933637}" destId="{9E6AA3B7-95B3-4506-B531-3A7F374809FD}" srcOrd="0" destOrd="0" presId="urn:microsoft.com/office/officeart/2005/8/layout/process1"/>
    <dgm:cxn modelId="{A27FE169-F620-4051-A9C5-6FC48A77CDEF}" type="presOf" srcId="{31671B42-2A93-4D24-81FD-3A555B98322F}" destId="{39A54864-5B4E-423C-8320-72FC0DBB8ECE}" srcOrd="0" destOrd="0" presId="urn:microsoft.com/office/officeart/2005/8/layout/process1"/>
    <dgm:cxn modelId="{3F377C6D-DEF5-4E07-B191-26EA907A5C2E}" type="presOf" srcId="{82AAED1C-9737-4D9F-849C-AE16B2498628}" destId="{4150B75F-F9E8-4032-ACFE-5FCDE21B49A0}" srcOrd="0" destOrd="0" presId="urn:microsoft.com/office/officeart/2005/8/layout/process1"/>
    <dgm:cxn modelId="{411B4772-BE21-4307-A9F9-2E076A5A12F2}" type="presOf" srcId="{BD71AC90-2206-48AE-B46F-74216B015D40}" destId="{CFEC0E2F-366B-4DE3-9788-D71DC702E02E}" srcOrd="0" destOrd="0" presId="urn:microsoft.com/office/officeart/2005/8/layout/process1"/>
    <dgm:cxn modelId="{94475B77-59E6-40F1-B6F5-3FDB9C13FDFC}" srcId="{C4230384-DB8F-4E92-9119-BB2E071D2345}" destId="{FEEE0382-9005-4A22-8CE6-329B86933637}" srcOrd="0" destOrd="0" parTransId="{7F1FEC15-5CA1-4280-A403-F8D74F83C1DC}" sibTransId="{F958F814-9CCA-4C09-A1B7-4E42FCD72E61}"/>
    <dgm:cxn modelId="{DD57DD58-A530-49DF-A221-D75F99F31818}" srcId="{C4230384-DB8F-4E92-9119-BB2E071D2345}" destId="{D880757A-4A65-4268-B35A-78435039A302}" srcOrd="1" destOrd="0" parTransId="{72D3768C-878D-4D03-AD2B-6794505A04D1}" sibTransId="{44EA9A19-0CBF-4680-8BFF-F1FBBCBA3528}"/>
    <dgm:cxn modelId="{C62E617E-0AA1-495A-A6B9-2B416E45F307}" srcId="{C4230384-DB8F-4E92-9119-BB2E071D2345}" destId="{EAF328E5-F4AC-4E9F-8427-339CBBA1C34E}" srcOrd="4" destOrd="0" parTransId="{A8BA7693-8552-4D87-836B-7B9E053F8CCB}" sibTransId="{0DEA2118-9FC4-4EE0-8352-8B9B7AE096DE}"/>
    <dgm:cxn modelId="{55FF2C84-1DE7-4034-AA61-507BD98E3FCF}" type="presOf" srcId="{82AAED1C-9737-4D9F-849C-AE16B2498628}" destId="{1B3F1C90-1C5F-4BF9-8A40-8571EAF9E493}" srcOrd="1" destOrd="0" presId="urn:microsoft.com/office/officeart/2005/8/layout/process1"/>
    <dgm:cxn modelId="{4ACEA089-20F7-491A-8CF7-109810954809}" type="presOf" srcId="{44EA9A19-0CBF-4680-8BFF-F1FBBCBA3528}" destId="{F065C3BD-4EE5-49D2-8F7F-1D624A016EC9}" srcOrd="0" destOrd="0" presId="urn:microsoft.com/office/officeart/2005/8/layout/process1"/>
    <dgm:cxn modelId="{86BA7DA2-BB8D-46F1-BD83-B09BBA797681}" type="presOf" srcId="{F958F814-9CCA-4C09-A1B7-4E42FCD72E61}" destId="{C2D50E3A-58A4-4C42-B092-D03CC32E750B}" srcOrd="1" destOrd="0" presId="urn:microsoft.com/office/officeart/2005/8/layout/process1"/>
    <dgm:cxn modelId="{8ECD6CA3-038E-4D00-B89B-4ECEA66D3DEE}" type="presOf" srcId="{F958F814-9CCA-4C09-A1B7-4E42FCD72E61}" destId="{557A9E78-8CA1-45FF-A5E7-3729D2A25D3A}" srcOrd="0" destOrd="0" presId="urn:microsoft.com/office/officeart/2005/8/layout/process1"/>
    <dgm:cxn modelId="{9EA2C4C0-73FC-4871-8145-9E4F5A80CDD6}" type="presOf" srcId="{C4230384-DB8F-4E92-9119-BB2E071D2345}" destId="{36BE9ACA-C19D-4E10-9138-7B6BC0573581}" srcOrd="0" destOrd="0" presId="urn:microsoft.com/office/officeart/2005/8/layout/process1"/>
    <dgm:cxn modelId="{06E683D0-34A6-4CB5-BF68-EF35055A6930}" type="presOf" srcId="{44EA9A19-0CBF-4680-8BFF-F1FBBCBA3528}" destId="{644200E1-B0AE-4BB7-B67B-B8967345C825}" srcOrd="1" destOrd="0" presId="urn:microsoft.com/office/officeart/2005/8/layout/process1"/>
    <dgm:cxn modelId="{65ACD4D7-A618-4D52-B097-CE5B7AA5FC33}" type="presOf" srcId="{EAF328E5-F4AC-4E9F-8427-339CBBA1C34E}" destId="{3631A80D-C337-46F0-9510-EDFADBAB1941}" srcOrd="0" destOrd="0" presId="urn:microsoft.com/office/officeart/2005/8/layout/process1"/>
    <dgm:cxn modelId="{A7A889FB-30B8-4C58-BDE2-AA27F3E7552B}" srcId="{C4230384-DB8F-4E92-9119-BB2E071D2345}" destId="{3515E94F-A9BC-4854-B7FB-C369AC56040C}" srcOrd="2" destOrd="0" parTransId="{D866282E-953C-4477-9C5B-E8811D6EBF47}" sibTransId="{BD71AC90-2206-48AE-B46F-74216B015D40}"/>
    <dgm:cxn modelId="{EC26FC22-6968-495B-BF29-B5876E8A69F6}" type="presParOf" srcId="{36BE9ACA-C19D-4E10-9138-7B6BC0573581}" destId="{9E6AA3B7-95B3-4506-B531-3A7F374809FD}" srcOrd="0" destOrd="0" presId="urn:microsoft.com/office/officeart/2005/8/layout/process1"/>
    <dgm:cxn modelId="{5BA63EB6-CFA5-4D45-937B-4C2842299A8C}" type="presParOf" srcId="{36BE9ACA-C19D-4E10-9138-7B6BC0573581}" destId="{557A9E78-8CA1-45FF-A5E7-3729D2A25D3A}" srcOrd="1" destOrd="0" presId="urn:microsoft.com/office/officeart/2005/8/layout/process1"/>
    <dgm:cxn modelId="{A32B3190-1145-44F9-8BDE-D2082EDF12D5}" type="presParOf" srcId="{557A9E78-8CA1-45FF-A5E7-3729D2A25D3A}" destId="{C2D50E3A-58A4-4C42-B092-D03CC32E750B}" srcOrd="0" destOrd="0" presId="urn:microsoft.com/office/officeart/2005/8/layout/process1"/>
    <dgm:cxn modelId="{BAE3AD99-D76A-419E-826E-5E6A7C451D1D}" type="presParOf" srcId="{36BE9ACA-C19D-4E10-9138-7B6BC0573581}" destId="{6262736E-A3CE-4312-AB2E-96F3085D3F9B}" srcOrd="2" destOrd="0" presId="urn:microsoft.com/office/officeart/2005/8/layout/process1"/>
    <dgm:cxn modelId="{CE961DBD-EA70-426D-B0C4-9F1A36EC50DA}" type="presParOf" srcId="{36BE9ACA-C19D-4E10-9138-7B6BC0573581}" destId="{F065C3BD-4EE5-49D2-8F7F-1D624A016EC9}" srcOrd="3" destOrd="0" presId="urn:microsoft.com/office/officeart/2005/8/layout/process1"/>
    <dgm:cxn modelId="{0082F3D9-AFC9-4CDF-8BD6-0D31D5B1BA02}" type="presParOf" srcId="{F065C3BD-4EE5-49D2-8F7F-1D624A016EC9}" destId="{644200E1-B0AE-4BB7-B67B-B8967345C825}" srcOrd="0" destOrd="0" presId="urn:microsoft.com/office/officeart/2005/8/layout/process1"/>
    <dgm:cxn modelId="{F9327DCE-47BE-4999-A316-3E43B58D8AD5}" type="presParOf" srcId="{36BE9ACA-C19D-4E10-9138-7B6BC0573581}" destId="{C77DEC84-1178-4070-B733-9B7040C4F994}" srcOrd="4" destOrd="0" presId="urn:microsoft.com/office/officeart/2005/8/layout/process1"/>
    <dgm:cxn modelId="{8ABAF160-E280-424C-89C9-04F1E1857E93}" type="presParOf" srcId="{36BE9ACA-C19D-4E10-9138-7B6BC0573581}" destId="{CFEC0E2F-366B-4DE3-9788-D71DC702E02E}" srcOrd="5" destOrd="0" presId="urn:microsoft.com/office/officeart/2005/8/layout/process1"/>
    <dgm:cxn modelId="{BB639081-7E67-4416-8535-87E345B69E0A}" type="presParOf" srcId="{CFEC0E2F-366B-4DE3-9788-D71DC702E02E}" destId="{DF6434EC-91A1-4D3D-840D-80592369A471}" srcOrd="0" destOrd="0" presId="urn:microsoft.com/office/officeart/2005/8/layout/process1"/>
    <dgm:cxn modelId="{9045F15C-324D-4A12-83B0-AD3AB1EABDA6}" type="presParOf" srcId="{36BE9ACA-C19D-4E10-9138-7B6BC0573581}" destId="{39A54864-5B4E-423C-8320-72FC0DBB8ECE}" srcOrd="6" destOrd="0" presId="urn:microsoft.com/office/officeart/2005/8/layout/process1"/>
    <dgm:cxn modelId="{603685CF-F842-4CF5-A0B7-8359EAFE8A46}" type="presParOf" srcId="{36BE9ACA-C19D-4E10-9138-7B6BC0573581}" destId="{4150B75F-F9E8-4032-ACFE-5FCDE21B49A0}" srcOrd="7" destOrd="0" presId="urn:microsoft.com/office/officeart/2005/8/layout/process1"/>
    <dgm:cxn modelId="{EB579B88-F119-4AFB-ADD4-96F5B04E5F77}" type="presParOf" srcId="{4150B75F-F9E8-4032-ACFE-5FCDE21B49A0}" destId="{1B3F1C90-1C5F-4BF9-8A40-8571EAF9E493}" srcOrd="0" destOrd="0" presId="urn:microsoft.com/office/officeart/2005/8/layout/process1"/>
    <dgm:cxn modelId="{6CD04D08-CEFE-4206-978A-FE1C5DA8D456}" type="presParOf" srcId="{36BE9ACA-C19D-4E10-9138-7B6BC0573581}" destId="{3631A80D-C337-46F0-9510-EDFADBAB1941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978C68-467B-437E-8CAF-3272E4977EFF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6D90804C-48CC-4C16-9AE6-D54C769E67D9}">
      <dgm:prSet phldrT="[Text]"/>
      <dgm:spPr/>
      <dgm:t>
        <a:bodyPr/>
        <a:lstStyle/>
        <a:p>
          <a:r>
            <a:rPr lang="en-US" dirty="0"/>
            <a:t>Step 1</a:t>
          </a:r>
        </a:p>
      </dgm:t>
    </dgm:pt>
    <dgm:pt modelId="{D6BA704A-83EC-456C-9A76-F1CF9CF0D6B8}" type="parTrans" cxnId="{096C2967-9E4A-42FA-83C9-293E18BD3C4F}">
      <dgm:prSet/>
      <dgm:spPr/>
      <dgm:t>
        <a:bodyPr/>
        <a:lstStyle/>
        <a:p>
          <a:endParaRPr lang="en-US"/>
        </a:p>
      </dgm:t>
    </dgm:pt>
    <dgm:pt modelId="{E800162C-1873-4F05-94DA-2AABB10A40D9}" type="sibTrans" cxnId="{096C2967-9E4A-42FA-83C9-293E18BD3C4F}">
      <dgm:prSet/>
      <dgm:spPr/>
      <dgm:t>
        <a:bodyPr/>
        <a:lstStyle/>
        <a:p>
          <a:endParaRPr lang="en-US"/>
        </a:p>
      </dgm:t>
    </dgm:pt>
    <dgm:pt modelId="{B6890381-5C00-4A58-BCB1-4A4245913966}">
      <dgm:prSet phldrT="[Text]"/>
      <dgm:spPr/>
      <dgm:t>
        <a:bodyPr/>
        <a:lstStyle/>
        <a:p>
          <a:r>
            <a:rPr lang="en-US" dirty="0"/>
            <a:t>Step 2</a:t>
          </a:r>
        </a:p>
      </dgm:t>
    </dgm:pt>
    <dgm:pt modelId="{FFFD3600-097B-4FA2-9B97-31CCB65D4CBE}" type="parTrans" cxnId="{AC7D48B0-26E8-4EBE-89B5-79B24ED7D7F1}">
      <dgm:prSet/>
      <dgm:spPr/>
      <dgm:t>
        <a:bodyPr/>
        <a:lstStyle/>
        <a:p>
          <a:endParaRPr lang="en-US"/>
        </a:p>
      </dgm:t>
    </dgm:pt>
    <dgm:pt modelId="{CD87CE4A-9AD7-4E09-80D4-809C736F584B}" type="sibTrans" cxnId="{AC7D48B0-26E8-4EBE-89B5-79B24ED7D7F1}">
      <dgm:prSet/>
      <dgm:spPr/>
      <dgm:t>
        <a:bodyPr/>
        <a:lstStyle/>
        <a:p>
          <a:endParaRPr lang="en-US"/>
        </a:p>
      </dgm:t>
    </dgm:pt>
    <dgm:pt modelId="{739FB823-820A-472B-9030-3A4CF5BA4B39}">
      <dgm:prSet phldrT="[Text]"/>
      <dgm:spPr/>
      <dgm:t>
        <a:bodyPr/>
        <a:lstStyle/>
        <a:p>
          <a:r>
            <a:rPr lang="en-US" dirty="0"/>
            <a:t>Step 3</a:t>
          </a:r>
        </a:p>
      </dgm:t>
    </dgm:pt>
    <dgm:pt modelId="{07BD2C3F-1F91-4FC4-A4A1-C772DF36957C}" type="parTrans" cxnId="{07FF8D4E-3EB0-4FE4-8F2E-85CBE334A663}">
      <dgm:prSet/>
      <dgm:spPr/>
      <dgm:t>
        <a:bodyPr/>
        <a:lstStyle/>
        <a:p>
          <a:endParaRPr lang="en-US"/>
        </a:p>
      </dgm:t>
    </dgm:pt>
    <dgm:pt modelId="{8E43BDDA-5C7B-4814-B914-CFCB46C23350}" type="sibTrans" cxnId="{07FF8D4E-3EB0-4FE4-8F2E-85CBE334A663}">
      <dgm:prSet/>
      <dgm:spPr/>
      <dgm:t>
        <a:bodyPr/>
        <a:lstStyle/>
        <a:p>
          <a:endParaRPr lang="en-US"/>
        </a:p>
      </dgm:t>
    </dgm:pt>
    <dgm:pt modelId="{AA8445F3-0144-4D22-AC68-F960CFC591AB}" type="pres">
      <dgm:prSet presAssocID="{02978C68-467B-437E-8CAF-3272E4977EFF}" presName="rootnode" presStyleCnt="0">
        <dgm:presLayoutVars>
          <dgm:chMax/>
          <dgm:chPref/>
          <dgm:dir/>
          <dgm:animLvl val="lvl"/>
        </dgm:presLayoutVars>
      </dgm:prSet>
      <dgm:spPr/>
    </dgm:pt>
    <dgm:pt modelId="{6ED0C85B-F62B-415E-97C5-7F68DB215D62}" type="pres">
      <dgm:prSet presAssocID="{6D90804C-48CC-4C16-9AE6-D54C769E67D9}" presName="composite" presStyleCnt="0"/>
      <dgm:spPr/>
    </dgm:pt>
    <dgm:pt modelId="{C2B919D2-ACD9-4287-9A11-4A9CC8EEFCAD}" type="pres">
      <dgm:prSet presAssocID="{6D90804C-48CC-4C16-9AE6-D54C769E67D9}" presName="bentUpArrow1" presStyleLbl="alignImgPlace1" presStyleIdx="0" presStyleCnt="2"/>
      <dgm:spPr/>
    </dgm:pt>
    <dgm:pt modelId="{EF6BB02B-0C14-4626-AF38-07C6B2E33B9E}" type="pres">
      <dgm:prSet presAssocID="{6D90804C-48CC-4C16-9AE6-D54C769E67D9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39C2A3B7-FABC-4992-9C04-6D3D40C55705}" type="pres">
      <dgm:prSet presAssocID="{6D90804C-48CC-4C16-9AE6-D54C769E67D9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5391CFD0-6F73-4DC1-9B4D-C8D11FCDAE48}" type="pres">
      <dgm:prSet presAssocID="{E800162C-1873-4F05-94DA-2AABB10A40D9}" presName="sibTrans" presStyleCnt="0"/>
      <dgm:spPr/>
    </dgm:pt>
    <dgm:pt modelId="{47276A28-7DCB-49D6-B006-C654417731CD}" type="pres">
      <dgm:prSet presAssocID="{B6890381-5C00-4A58-BCB1-4A4245913966}" presName="composite" presStyleCnt="0"/>
      <dgm:spPr/>
    </dgm:pt>
    <dgm:pt modelId="{09397F87-9F8B-4C7D-A295-532A01B90177}" type="pres">
      <dgm:prSet presAssocID="{B6890381-5C00-4A58-BCB1-4A4245913966}" presName="bentUpArrow1" presStyleLbl="alignImgPlace1" presStyleIdx="1" presStyleCnt="2"/>
      <dgm:spPr/>
    </dgm:pt>
    <dgm:pt modelId="{EF8E8337-7D50-4CC4-A7F3-250610AB0582}" type="pres">
      <dgm:prSet presAssocID="{B6890381-5C00-4A58-BCB1-4A424591396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2805DC18-F4AC-424A-9D8A-060A3BF43CB0}" type="pres">
      <dgm:prSet presAssocID="{B6890381-5C00-4A58-BCB1-4A4245913966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0513DA1D-78FB-4AE6-869C-C04AD532D19B}" type="pres">
      <dgm:prSet presAssocID="{CD87CE4A-9AD7-4E09-80D4-809C736F584B}" presName="sibTrans" presStyleCnt="0"/>
      <dgm:spPr/>
    </dgm:pt>
    <dgm:pt modelId="{55530386-3284-4E69-B3B1-2575663BD428}" type="pres">
      <dgm:prSet presAssocID="{739FB823-820A-472B-9030-3A4CF5BA4B39}" presName="composite" presStyleCnt="0"/>
      <dgm:spPr/>
    </dgm:pt>
    <dgm:pt modelId="{364A041A-31A9-48C0-9FA5-07647B3B1424}" type="pres">
      <dgm:prSet presAssocID="{739FB823-820A-472B-9030-3A4CF5BA4B39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878CBC30-0769-4345-9F67-E8A8CE04188F}" type="presOf" srcId="{B6890381-5C00-4A58-BCB1-4A4245913966}" destId="{EF8E8337-7D50-4CC4-A7F3-250610AB0582}" srcOrd="0" destOrd="0" presId="urn:microsoft.com/office/officeart/2005/8/layout/StepDownProcess"/>
    <dgm:cxn modelId="{096C2967-9E4A-42FA-83C9-293E18BD3C4F}" srcId="{02978C68-467B-437E-8CAF-3272E4977EFF}" destId="{6D90804C-48CC-4C16-9AE6-D54C769E67D9}" srcOrd="0" destOrd="0" parTransId="{D6BA704A-83EC-456C-9A76-F1CF9CF0D6B8}" sibTransId="{E800162C-1873-4F05-94DA-2AABB10A40D9}"/>
    <dgm:cxn modelId="{E67ED86D-EEF0-4EB9-AEB1-FB0FD264BFBB}" type="presOf" srcId="{02978C68-467B-437E-8CAF-3272E4977EFF}" destId="{AA8445F3-0144-4D22-AC68-F960CFC591AB}" srcOrd="0" destOrd="0" presId="urn:microsoft.com/office/officeart/2005/8/layout/StepDownProcess"/>
    <dgm:cxn modelId="{07FF8D4E-3EB0-4FE4-8F2E-85CBE334A663}" srcId="{02978C68-467B-437E-8CAF-3272E4977EFF}" destId="{739FB823-820A-472B-9030-3A4CF5BA4B39}" srcOrd="2" destOrd="0" parTransId="{07BD2C3F-1F91-4FC4-A4A1-C772DF36957C}" sibTransId="{8E43BDDA-5C7B-4814-B914-CFCB46C23350}"/>
    <dgm:cxn modelId="{358F158F-BD99-4CEE-9467-E730210B45E2}" type="presOf" srcId="{6D90804C-48CC-4C16-9AE6-D54C769E67D9}" destId="{EF6BB02B-0C14-4626-AF38-07C6B2E33B9E}" srcOrd="0" destOrd="0" presId="urn:microsoft.com/office/officeart/2005/8/layout/StepDownProcess"/>
    <dgm:cxn modelId="{AC7D48B0-26E8-4EBE-89B5-79B24ED7D7F1}" srcId="{02978C68-467B-437E-8CAF-3272E4977EFF}" destId="{B6890381-5C00-4A58-BCB1-4A4245913966}" srcOrd="1" destOrd="0" parTransId="{FFFD3600-097B-4FA2-9B97-31CCB65D4CBE}" sibTransId="{CD87CE4A-9AD7-4E09-80D4-809C736F584B}"/>
    <dgm:cxn modelId="{D1D7DDD4-3262-4393-AA34-01786AA42776}" type="presOf" srcId="{739FB823-820A-472B-9030-3A4CF5BA4B39}" destId="{364A041A-31A9-48C0-9FA5-07647B3B1424}" srcOrd="0" destOrd="0" presId="urn:microsoft.com/office/officeart/2005/8/layout/StepDownProcess"/>
    <dgm:cxn modelId="{D2E69AAD-DD26-49BE-9F18-515C9051CFFB}" type="presParOf" srcId="{AA8445F3-0144-4D22-AC68-F960CFC591AB}" destId="{6ED0C85B-F62B-415E-97C5-7F68DB215D62}" srcOrd="0" destOrd="0" presId="urn:microsoft.com/office/officeart/2005/8/layout/StepDownProcess"/>
    <dgm:cxn modelId="{1FDA99E1-4C12-4EC1-AB97-E8655227C6EA}" type="presParOf" srcId="{6ED0C85B-F62B-415E-97C5-7F68DB215D62}" destId="{C2B919D2-ACD9-4287-9A11-4A9CC8EEFCAD}" srcOrd="0" destOrd="0" presId="urn:microsoft.com/office/officeart/2005/8/layout/StepDownProcess"/>
    <dgm:cxn modelId="{07B3028C-5A57-412B-9C27-2C6144E0E0F5}" type="presParOf" srcId="{6ED0C85B-F62B-415E-97C5-7F68DB215D62}" destId="{EF6BB02B-0C14-4626-AF38-07C6B2E33B9E}" srcOrd="1" destOrd="0" presId="urn:microsoft.com/office/officeart/2005/8/layout/StepDownProcess"/>
    <dgm:cxn modelId="{DFEF9697-42A6-42B9-A180-81A297C6EE02}" type="presParOf" srcId="{6ED0C85B-F62B-415E-97C5-7F68DB215D62}" destId="{39C2A3B7-FABC-4992-9C04-6D3D40C55705}" srcOrd="2" destOrd="0" presId="urn:microsoft.com/office/officeart/2005/8/layout/StepDownProcess"/>
    <dgm:cxn modelId="{75F449E8-3DDF-4CEF-8A49-144292EA7D0D}" type="presParOf" srcId="{AA8445F3-0144-4D22-AC68-F960CFC591AB}" destId="{5391CFD0-6F73-4DC1-9B4D-C8D11FCDAE48}" srcOrd="1" destOrd="0" presId="urn:microsoft.com/office/officeart/2005/8/layout/StepDownProcess"/>
    <dgm:cxn modelId="{8D75545B-2BFD-4690-8B2E-9EB01D4DF313}" type="presParOf" srcId="{AA8445F3-0144-4D22-AC68-F960CFC591AB}" destId="{47276A28-7DCB-49D6-B006-C654417731CD}" srcOrd="2" destOrd="0" presId="urn:microsoft.com/office/officeart/2005/8/layout/StepDownProcess"/>
    <dgm:cxn modelId="{A350F210-F9FF-4686-9F06-715049662CBB}" type="presParOf" srcId="{47276A28-7DCB-49D6-B006-C654417731CD}" destId="{09397F87-9F8B-4C7D-A295-532A01B90177}" srcOrd="0" destOrd="0" presId="urn:microsoft.com/office/officeart/2005/8/layout/StepDownProcess"/>
    <dgm:cxn modelId="{45D60927-153C-437B-9D51-21400DA7C2ED}" type="presParOf" srcId="{47276A28-7DCB-49D6-B006-C654417731CD}" destId="{EF8E8337-7D50-4CC4-A7F3-250610AB0582}" srcOrd="1" destOrd="0" presId="urn:microsoft.com/office/officeart/2005/8/layout/StepDownProcess"/>
    <dgm:cxn modelId="{1C375600-44F2-4DA9-B37A-E5645CE214F2}" type="presParOf" srcId="{47276A28-7DCB-49D6-B006-C654417731CD}" destId="{2805DC18-F4AC-424A-9D8A-060A3BF43CB0}" srcOrd="2" destOrd="0" presId="urn:microsoft.com/office/officeart/2005/8/layout/StepDownProcess"/>
    <dgm:cxn modelId="{D0BF214D-DA7E-48BC-AD44-93B015B431E3}" type="presParOf" srcId="{AA8445F3-0144-4D22-AC68-F960CFC591AB}" destId="{0513DA1D-78FB-4AE6-869C-C04AD532D19B}" srcOrd="3" destOrd="0" presId="urn:microsoft.com/office/officeart/2005/8/layout/StepDownProcess"/>
    <dgm:cxn modelId="{439D00DD-D2E3-499D-B066-EDB0BF65A64C}" type="presParOf" srcId="{AA8445F3-0144-4D22-AC68-F960CFC591AB}" destId="{55530386-3284-4E69-B3B1-2575663BD428}" srcOrd="4" destOrd="0" presId="urn:microsoft.com/office/officeart/2005/8/layout/StepDownProcess"/>
    <dgm:cxn modelId="{1D54D6D4-7EED-4168-ACE4-434DBC0EFAD1}" type="presParOf" srcId="{55530386-3284-4E69-B3B1-2575663BD428}" destId="{364A041A-31A9-48C0-9FA5-07647B3B142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AA3B7-95B3-4506-B531-3A7F374809FD}">
      <dsp:nvSpPr>
        <dsp:cNvPr id="0" name=""/>
        <dsp:cNvSpPr/>
      </dsp:nvSpPr>
      <dsp:spPr>
        <a:xfrm>
          <a:off x="3981" y="2315537"/>
          <a:ext cx="1234157" cy="740494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Resources/</a:t>
          </a:r>
          <a:br>
            <a:rPr lang="en-US" sz="1700" b="1" kern="1200" dirty="0"/>
          </a:br>
          <a:r>
            <a:rPr lang="en-US" sz="1700" b="1" kern="1200" dirty="0"/>
            <a:t>Inputs</a:t>
          </a:r>
        </a:p>
      </dsp:txBody>
      <dsp:txXfrm>
        <a:off x="25669" y="2337225"/>
        <a:ext cx="1190781" cy="697118"/>
      </dsp:txXfrm>
    </dsp:sp>
    <dsp:sp modelId="{557A9E78-8CA1-45FF-A5E7-3729D2A25D3A}">
      <dsp:nvSpPr>
        <dsp:cNvPr id="0" name=""/>
        <dsp:cNvSpPr/>
      </dsp:nvSpPr>
      <dsp:spPr>
        <a:xfrm>
          <a:off x="1361553" y="2532749"/>
          <a:ext cx="261641" cy="306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361553" y="2593963"/>
        <a:ext cx="183149" cy="183642"/>
      </dsp:txXfrm>
    </dsp:sp>
    <dsp:sp modelId="{6262736E-A3CE-4312-AB2E-96F3085D3F9B}">
      <dsp:nvSpPr>
        <dsp:cNvPr id="0" name=""/>
        <dsp:cNvSpPr/>
      </dsp:nvSpPr>
      <dsp:spPr>
        <a:xfrm>
          <a:off x="1731801" y="2315537"/>
          <a:ext cx="1234157" cy="740494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Activities</a:t>
          </a:r>
        </a:p>
      </dsp:txBody>
      <dsp:txXfrm>
        <a:off x="1753489" y="2337225"/>
        <a:ext cx="1190781" cy="697118"/>
      </dsp:txXfrm>
    </dsp:sp>
    <dsp:sp modelId="{F065C3BD-4EE5-49D2-8F7F-1D624A016EC9}">
      <dsp:nvSpPr>
        <dsp:cNvPr id="0" name=""/>
        <dsp:cNvSpPr/>
      </dsp:nvSpPr>
      <dsp:spPr>
        <a:xfrm>
          <a:off x="3089373" y="2532749"/>
          <a:ext cx="261641" cy="306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87556"/>
            <a:satOff val="-3464"/>
            <a:lumOff val="160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089373" y="2593963"/>
        <a:ext cx="183149" cy="183642"/>
      </dsp:txXfrm>
    </dsp:sp>
    <dsp:sp modelId="{C77DEC84-1178-4070-B733-9B7040C4F994}">
      <dsp:nvSpPr>
        <dsp:cNvPr id="0" name=""/>
        <dsp:cNvSpPr/>
      </dsp:nvSpPr>
      <dsp:spPr>
        <a:xfrm>
          <a:off x="3459620" y="2315537"/>
          <a:ext cx="1234157" cy="740494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89149"/>
            <a:satOff val="-6048"/>
            <a:lumOff val="336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Outputs</a:t>
          </a:r>
        </a:p>
      </dsp:txBody>
      <dsp:txXfrm>
        <a:off x="3481308" y="2337225"/>
        <a:ext cx="1190781" cy="697118"/>
      </dsp:txXfrm>
    </dsp:sp>
    <dsp:sp modelId="{CFEC0E2F-366B-4DE3-9788-D71DC702E02E}">
      <dsp:nvSpPr>
        <dsp:cNvPr id="0" name=""/>
        <dsp:cNvSpPr/>
      </dsp:nvSpPr>
      <dsp:spPr>
        <a:xfrm>
          <a:off x="4817193" y="2532749"/>
          <a:ext cx="261641" cy="306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75112"/>
            <a:satOff val="-6927"/>
            <a:lumOff val="321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817193" y="2593963"/>
        <a:ext cx="183149" cy="183642"/>
      </dsp:txXfrm>
    </dsp:sp>
    <dsp:sp modelId="{39A54864-5B4E-423C-8320-72FC0DBB8ECE}">
      <dsp:nvSpPr>
        <dsp:cNvPr id="0" name=""/>
        <dsp:cNvSpPr/>
      </dsp:nvSpPr>
      <dsp:spPr>
        <a:xfrm>
          <a:off x="5187440" y="2315537"/>
          <a:ext cx="1234157" cy="740494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89149"/>
            <a:satOff val="-6048"/>
            <a:lumOff val="336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Outcomes</a:t>
          </a:r>
        </a:p>
      </dsp:txBody>
      <dsp:txXfrm>
        <a:off x="5209128" y="2337225"/>
        <a:ext cx="1190781" cy="697118"/>
      </dsp:txXfrm>
    </dsp:sp>
    <dsp:sp modelId="{4150B75F-F9E8-4032-ACFE-5FCDE21B49A0}">
      <dsp:nvSpPr>
        <dsp:cNvPr id="0" name=""/>
        <dsp:cNvSpPr/>
      </dsp:nvSpPr>
      <dsp:spPr>
        <a:xfrm>
          <a:off x="6545013" y="2532749"/>
          <a:ext cx="261641" cy="306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87556"/>
            <a:satOff val="-3464"/>
            <a:lumOff val="160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6545013" y="2593963"/>
        <a:ext cx="183149" cy="183642"/>
      </dsp:txXfrm>
    </dsp:sp>
    <dsp:sp modelId="{3631A80D-C337-46F0-9510-EDFADBAB1941}">
      <dsp:nvSpPr>
        <dsp:cNvPr id="0" name=""/>
        <dsp:cNvSpPr/>
      </dsp:nvSpPr>
      <dsp:spPr>
        <a:xfrm>
          <a:off x="6915260" y="2315537"/>
          <a:ext cx="1234157" cy="740494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Impact</a:t>
          </a:r>
        </a:p>
      </dsp:txBody>
      <dsp:txXfrm>
        <a:off x="6936948" y="2337225"/>
        <a:ext cx="1190781" cy="6971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919D2-ACD9-4287-9A11-4A9CC8EEFCAD}">
      <dsp:nvSpPr>
        <dsp:cNvPr id="0" name=""/>
        <dsp:cNvSpPr/>
      </dsp:nvSpPr>
      <dsp:spPr>
        <a:xfrm rot="5400000">
          <a:off x="222834" y="1539415"/>
          <a:ext cx="833496" cy="94890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BB02B-0C14-4626-AF38-07C6B2E33B9E}">
      <dsp:nvSpPr>
        <dsp:cNvPr id="0" name=""/>
        <dsp:cNvSpPr/>
      </dsp:nvSpPr>
      <dsp:spPr>
        <a:xfrm>
          <a:off x="2008" y="615468"/>
          <a:ext cx="1403116" cy="982136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Step 1</a:t>
          </a:r>
        </a:p>
      </dsp:txBody>
      <dsp:txXfrm>
        <a:off x="49961" y="663421"/>
        <a:ext cx="1307210" cy="886230"/>
      </dsp:txXfrm>
    </dsp:sp>
    <dsp:sp modelId="{39C2A3B7-FABC-4992-9C04-6D3D40C55705}">
      <dsp:nvSpPr>
        <dsp:cNvPr id="0" name=""/>
        <dsp:cNvSpPr/>
      </dsp:nvSpPr>
      <dsp:spPr>
        <a:xfrm>
          <a:off x="1405125" y="709137"/>
          <a:ext cx="1020493" cy="793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97F87-9F8B-4C7D-A295-532A01B90177}">
      <dsp:nvSpPr>
        <dsp:cNvPr id="0" name=""/>
        <dsp:cNvSpPr/>
      </dsp:nvSpPr>
      <dsp:spPr>
        <a:xfrm rot="5400000">
          <a:off x="1386167" y="2642679"/>
          <a:ext cx="833496" cy="94890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3806"/>
            <a:satOff val="574"/>
            <a:lumOff val="-21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8E8337-7D50-4CC4-A7F3-250610AB0582}">
      <dsp:nvSpPr>
        <dsp:cNvPr id="0" name=""/>
        <dsp:cNvSpPr/>
      </dsp:nvSpPr>
      <dsp:spPr>
        <a:xfrm>
          <a:off x="1165341" y="1718731"/>
          <a:ext cx="1403116" cy="982136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Step 2</a:t>
          </a:r>
        </a:p>
      </dsp:txBody>
      <dsp:txXfrm>
        <a:off x="1213294" y="1766684"/>
        <a:ext cx="1307210" cy="886230"/>
      </dsp:txXfrm>
    </dsp:sp>
    <dsp:sp modelId="{2805DC18-F4AC-424A-9D8A-060A3BF43CB0}">
      <dsp:nvSpPr>
        <dsp:cNvPr id="0" name=""/>
        <dsp:cNvSpPr/>
      </dsp:nvSpPr>
      <dsp:spPr>
        <a:xfrm>
          <a:off x="2568458" y="1812400"/>
          <a:ext cx="1020493" cy="793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4A041A-31A9-48C0-9FA5-07647B3B1424}">
      <dsp:nvSpPr>
        <dsp:cNvPr id="0" name=""/>
        <dsp:cNvSpPr/>
      </dsp:nvSpPr>
      <dsp:spPr>
        <a:xfrm>
          <a:off x="2328674" y="2821994"/>
          <a:ext cx="1403116" cy="982136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Step 3</a:t>
          </a:r>
        </a:p>
      </dsp:txBody>
      <dsp:txXfrm>
        <a:off x="2376627" y="2869947"/>
        <a:ext cx="1307210" cy="886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5D9705-E993-4CB2-818B-EA9BC44B17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4290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Workshop: Developing Policy Advocacy Strategies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DB71BC-20E9-41DC-95B9-65927F189A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48C10-FDB9-462C-BB70-F6E446C90037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7BF384-C4DF-4B59-ABCB-8C2C023E65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5052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Session 12. Monitor and Evaluate Policy Advocacy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06A6A-A18C-472F-8838-170AD36FDB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57EFC-B068-4617-B029-263E6FB97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71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4290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Workshop: Developing Policy Advocacy Strategies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C3D17-82ED-456C-9A1F-E254024BE4D1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5814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Session 12. Monitor and Evaluate Policy Advocacy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E306A-95A8-4F04-B388-DABBA4BD35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25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524B8-2543-4B65-BB2E-AE0861D775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97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55D5-11DE-48A1-9F8A-7C7E46455A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03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E306A-95A8-4F04-B388-DABBA4BD35E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58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E306A-95A8-4F04-B388-DABBA4BD35E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609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524B8-2543-4B65-BB2E-AE0861D775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80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524B8-2543-4B65-BB2E-AE0861D7751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20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E306A-95A8-4F04-B388-DABBA4BD35E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863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E306A-95A8-4F04-B388-DABBA4BD35E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217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E306A-95A8-4F04-B388-DABBA4BD35E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35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E306A-95A8-4F04-B388-DABBA4BD35E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157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55D5-11DE-48A1-9F8A-7C7E46455A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57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55D5-11DE-48A1-9F8A-7C7E46455A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4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524B8-2543-4B65-BB2E-AE0861D775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9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55D5-11DE-48A1-9F8A-7C7E46455A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67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666F4-5E5A-E64F-BE71-573D297B41C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2012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E306A-95A8-4F04-B388-DABBA4BD35E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105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55D5-11DE-48A1-9F8A-7C7E46455A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59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1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88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390900" y="38097"/>
            <a:ext cx="2438403" cy="81534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2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3945981" y="-1962151"/>
            <a:ext cx="1257299" cy="8229600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065712" y="289719"/>
            <a:ext cx="2933700" cy="81454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14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Day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2763" y="1163232"/>
            <a:ext cx="7843837" cy="44612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000"/>
            </a:lvl1pPr>
            <a:lvl2pPr>
              <a:buClr>
                <a:schemeClr val="accent6"/>
              </a:buClr>
              <a:defRPr sz="2000"/>
            </a:lvl2pPr>
            <a:lvl3pPr>
              <a:buClr>
                <a:schemeClr val="accent6"/>
              </a:buClr>
              <a:defRPr sz="2000"/>
            </a:lvl3pPr>
            <a:lvl4pPr>
              <a:buClr>
                <a:schemeClr val="accent6"/>
              </a:buClr>
              <a:defRPr sz="2000"/>
            </a:lvl4pPr>
            <a:lvl5pPr marL="2057400" indent="-228600">
              <a:buClr>
                <a:schemeClr val="accent6"/>
              </a:buClr>
              <a:buFont typeface="Lucida Grande"/>
              <a:buChar char="»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457200" y="362842"/>
            <a:ext cx="8229600" cy="384187"/>
          </a:xfrm>
          <a:prstGeom prst="rect">
            <a:avLst/>
          </a:prstGeom>
        </p:spPr>
        <p:txBody>
          <a:bodyPr lIns="0" tIns="0">
            <a:noAutofit/>
          </a:bodyPr>
          <a:lstStyle>
            <a:lvl1pPr algn="l"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4"/>
          </p:nvPr>
        </p:nvSpPr>
        <p:spPr>
          <a:xfrm>
            <a:off x="6884060" y="6492875"/>
            <a:ext cx="2133600" cy="365125"/>
          </a:xfrm>
        </p:spPr>
        <p:txBody>
          <a:bodyPr/>
          <a:lstStyle>
            <a:lvl1pPr>
              <a:defRPr sz="1100"/>
            </a:lvl1pPr>
          </a:lstStyle>
          <a:p>
            <a:fld id="{7B5254AC-B82A-BA4C-B9E1-888E0A53A9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0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32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437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3001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783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290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050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24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91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08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08275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348037"/>
            <a:ext cx="4040188" cy="2443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708275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348037"/>
            <a:ext cx="4041775" cy="2443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68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11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90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40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28800"/>
            <a:ext cx="5111750" cy="42973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19400"/>
            <a:ext cx="3008313" cy="3306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99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399"/>
            <a:ext cx="5486400" cy="305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689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88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390900" y="38097"/>
            <a:ext cx="2438403" cy="81534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25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3945981" y="-1962151"/>
            <a:ext cx="1257299" cy="8229600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065712" y="289719"/>
            <a:ext cx="2933700" cy="81454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39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568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56619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8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91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59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08275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348037"/>
            <a:ext cx="4040188" cy="2443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708275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348037"/>
            <a:ext cx="4041775" cy="2443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66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4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28800"/>
            <a:ext cx="5111750" cy="42973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19400"/>
            <a:ext cx="3008313" cy="3306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961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399"/>
            <a:ext cx="5486400" cy="305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4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C bar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1"/>
            <a:ext cx="9144000" cy="51636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37FC1"/>
          </a:solidFill>
          <a:ln w="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/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t="14026" r="7752" b="17613"/>
          <a:stretch/>
        </p:blipFill>
        <p:spPr bwMode="auto">
          <a:xfrm>
            <a:off x="331947" y="5899344"/>
            <a:ext cx="1765299" cy="560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APC logo_color no background.psd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836257" y="791496"/>
            <a:ext cx="899595" cy="7016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5"/>
          <a:stretch/>
        </p:blipFill>
        <p:spPr>
          <a:xfrm>
            <a:off x="2709306" y="5759824"/>
            <a:ext cx="1066800" cy="686583"/>
          </a:xfrm>
          <a:prstGeom prst="rect">
            <a:avLst/>
          </a:prstGeom>
          <a:ln>
            <a:noFill/>
          </a:ln>
        </p:spPr>
      </p:pic>
      <p:pic>
        <p:nvPicPr>
          <p:cNvPr id="18" name="Picture 17" descr="rti_logo_text_1"/>
          <p:cNvPicPr/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176" y="5892737"/>
            <a:ext cx="1337945" cy="567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fhi logo no background.psd"/>
          <p:cNvPicPr/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182" y="5926391"/>
            <a:ext cx="1118870" cy="476985"/>
          </a:xfrm>
          <a:prstGeom prst="rect">
            <a:avLst/>
          </a:prstGeom>
        </p:spPr>
      </p:pic>
      <p:pic>
        <p:nvPicPr>
          <p:cNvPr id="20" name="Picture 19"/>
          <p:cNvPicPr/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166" y="5908295"/>
            <a:ext cx="742950" cy="53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8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C bar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9144000" cy="51636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37FC1"/>
          </a:solidFill>
          <a:ln w="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10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</p:spPr>
        <p:txBody>
          <a:bodyPr/>
          <a:lstStyle/>
          <a:p>
            <a:r>
              <a:rPr lang="en-US" dirty="0"/>
              <a:t>Monitor and Evaluate Policy Advocacy</a:t>
            </a:r>
          </a:p>
        </p:txBody>
      </p:sp>
    </p:spTree>
    <p:extLst>
      <p:ext uri="{BB962C8B-B14F-4D97-AF65-F5344CB8AC3E}">
        <p14:creationId xmlns:p14="http://schemas.microsoft.com/office/powerpoint/2010/main" val="1597571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Good Indicators</a:t>
            </a:r>
            <a:br>
              <a:rPr lang="en-US" dirty="0"/>
            </a:br>
            <a:r>
              <a:rPr lang="en-US" sz="2400" i="1" dirty="0"/>
              <a:t>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077200" cy="3382963"/>
          </a:xfrm>
        </p:spPr>
        <p:txBody>
          <a:bodyPr/>
          <a:lstStyle/>
          <a:p>
            <a:pPr>
              <a:lnSpc>
                <a:spcPts val="3600"/>
              </a:lnSpc>
              <a:spcBef>
                <a:spcPts val="1800"/>
              </a:spcBef>
            </a:pPr>
            <a:r>
              <a:rPr lang="en-US" b="1" dirty="0"/>
              <a:t>Comparable: </a:t>
            </a:r>
            <a:r>
              <a:rPr lang="en-US" dirty="0"/>
              <a:t>can be measured in different contexts or time periods</a:t>
            </a:r>
          </a:p>
          <a:p>
            <a:pPr>
              <a:lnSpc>
                <a:spcPts val="3600"/>
              </a:lnSpc>
              <a:spcBef>
                <a:spcPts val="1800"/>
              </a:spcBef>
            </a:pPr>
            <a:r>
              <a:rPr lang="en-US" b="1" dirty="0"/>
              <a:t>Time-bound: </a:t>
            </a:r>
            <a:r>
              <a:rPr lang="en-US" dirty="0"/>
              <a:t>requires completion by a specific date</a:t>
            </a:r>
          </a:p>
          <a:p>
            <a:pPr>
              <a:lnSpc>
                <a:spcPts val="3600"/>
              </a:lnSpc>
              <a:spcBef>
                <a:spcPts val="1800"/>
              </a:spcBef>
            </a:pPr>
            <a:r>
              <a:rPr lang="en-US" b="1" dirty="0"/>
              <a:t>Programmatically important: </a:t>
            </a:r>
            <a:r>
              <a:rPr lang="en-US" dirty="0"/>
              <a:t>Why do we want to know this? Is the information useful?</a:t>
            </a:r>
          </a:p>
        </p:txBody>
      </p:sp>
    </p:spTree>
    <p:extLst>
      <p:ext uri="{BB962C8B-B14F-4D97-AF65-F5344CB8AC3E}">
        <p14:creationId xmlns:p14="http://schemas.microsoft.com/office/powerpoint/2010/main" val="221894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&amp; Evaluation for Advocacy Work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 descr="&quot;Monitoring square&quot; stating Routine tracking of inputs and outputs"/>
          <p:cNvSpPr/>
          <p:nvPr/>
        </p:nvSpPr>
        <p:spPr>
          <a:xfrm>
            <a:off x="381000" y="2209800"/>
            <a:ext cx="37338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254136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Routine tracking of inputs and outputs</a:t>
            </a:r>
            <a:endParaRPr lang="en-US" dirty="0"/>
          </a:p>
        </p:txBody>
      </p:sp>
      <p:sp>
        <p:nvSpPr>
          <p:cNvPr id="5" name="Rectangle 4" descr="Evaluation square stating &quot;Measuring the changes resulting from program activities over time&quot;"/>
          <p:cNvSpPr/>
          <p:nvPr/>
        </p:nvSpPr>
        <p:spPr>
          <a:xfrm>
            <a:off x="4787900" y="2209800"/>
            <a:ext cx="38100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00600" y="2514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Measuring the changes resulting from program activities over 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0" y="1981200"/>
            <a:ext cx="266700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Evaluation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3810000"/>
            <a:ext cx="36576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Is the advocacy strategy being executed according to plan and on budget?</a:t>
            </a:r>
          </a:p>
          <a:p>
            <a:pPr>
              <a:spcBef>
                <a:spcPts val="1800"/>
              </a:spcBef>
            </a:pPr>
            <a:r>
              <a:rPr lang="en-US" dirty="0"/>
              <a:t>Are the activities still appropriate given external changes?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76800" y="3810000"/>
            <a:ext cx="3657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Is the advocacy having the intended effect on target audiences?</a:t>
            </a:r>
          </a:p>
          <a:p>
            <a:pPr>
              <a:spcBef>
                <a:spcPts val="1800"/>
              </a:spcBef>
            </a:pPr>
            <a:r>
              <a:rPr lang="en-US" dirty="0"/>
              <a:t>What are the successes and failures?</a:t>
            </a:r>
          </a:p>
          <a:p>
            <a:pPr>
              <a:spcBef>
                <a:spcPts val="1800"/>
              </a:spcBef>
            </a:pPr>
            <a:r>
              <a:rPr lang="en-US" dirty="0"/>
              <a:t>What is happening that you didn’t expect?</a:t>
            </a: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23373" y="6291590"/>
            <a:ext cx="83158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/>
              <a:t>Source: Building on the Easy Wins: A Framework for Planning and Evaluating Proactive Long-Term Policy Advocacy. Health Policy Project; 2016.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1981200"/>
            <a:ext cx="266700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Monitoring</a:t>
            </a:r>
          </a:p>
        </p:txBody>
      </p:sp>
    </p:spTree>
    <p:extLst>
      <p:ext uri="{BB962C8B-B14F-4D97-AF65-F5344CB8AC3E}">
        <p14:creationId xmlns:p14="http://schemas.microsoft.com/office/powerpoint/2010/main" val="171253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Indicators for M&amp;E of Advocacy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457200" y="1679426"/>
            <a:ext cx="8305800" cy="5026174"/>
          </a:xfrm>
        </p:spPr>
        <p:txBody>
          <a:bodyPr/>
          <a:lstStyle/>
          <a:p>
            <a:r>
              <a:rPr lang="en-US" sz="2400" b="1" dirty="0"/>
              <a:t>Process/output indicators: </a:t>
            </a:r>
            <a:r>
              <a:rPr lang="en-US" sz="2400" dirty="0"/>
              <a:t>numbers/types of activities and quality determinants—what you will do and how you will do it</a:t>
            </a:r>
          </a:p>
          <a:p>
            <a:pPr marL="685800" lvl="1" indent="0">
              <a:spcBef>
                <a:spcPts val="0"/>
              </a:spcBef>
              <a:buNone/>
            </a:pPr>
            <a:r>
              <a:rPr lang="en-US" sz="2000" b="1" i="1" dirty="0">
                <a:latin typeface="Calibri Light" panose="020F0302020204030204" pitchFamily="34" charset="0"/>
              </a:rPr>
              <a:t>Example: 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X different organizations contacted to participate in the coalition using best practices in engagement. </a:t>
            </a:r>
          </a:p>
          <a:p>
            <a:r>
              <a:rPr lang="en-US" sz="2400" b="1" dirty="0"/>
              <a:t>Interim outcome indicators: </a:t>
            </a:r>
            <a:r>
              <a:rPr lang="en-US" sz="2400" dirty="0"/>
              <a:t>how you will know that attitudes, knowledge, and behavior of target audiences and allies have changed in the short and medium terms </a:t>
            </a:r>
          </a:p>
          <a:p>
            <a:pPr marL="685800" lvl="1" indent="0">
              <a:spcBef>
                <a:spcPts val="0"/>
              </a:spcBef>
              <a:buNone/>
            </a:pPr>
            <a:r>
              <a:rPr lang="en-US" sz="2000" b="1" i="1" dirty="0">
                <a:latin typeface="Calibri Light" panose="020F0302020204030204" pitchFamily="34" charset="0"/>
              </a:rPr>
              <a:t>Example: 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X new partners have shared coalition-approved messages </a:t>
            </a:r>
            <a:b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with targets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en-US" sz="2400" b="1" dirty="0"/>
              <a:t>Long-term outcome indicators: </a:t>
            </a:r>
            <a:r>
              <a:rPr lang="en-US" sz="2400" dirty="0"/>
              <a:t>the policy change for which you have advocated</a:t>
            </a:r>
          </a:p>
          <a:p>
            <a:pPr marL="685800" lvl="1" indent="0">
              <a:spcBef>
                <a:spcPts val="0"/>
              </a:spcBef>
              <a:buNone/>
            </a:pPr>
            <a:r>
              <a:rPr lang="en-US" sz="2000" b="1" i="1" dirty="0">
                <a:latin typeface="Calibri Light" panose="020F0302020204030204" pitchFamily="34" charset="0"/>
              </a:rPr>
              <a:t>Example: 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The local council approved policy change X with 85 percent of our preferred policy elements.</a:t>
            </a:r>
          </a:p>
          <a:p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23373" y="6367790"/>
            <a:ext cx="83158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/>
              <a:t>Source: Building on the Easy Wins: A Framework for Planning and Evaluating Proactive Long-Term Policy Advocacy, Health Policy Project, 2016.</a:t>
            </a:r>
          </a:p>
        </p:txBody>
      </p:sp>
    </p:spTree>
    <p:extLst>
      <p:ext uri="{BB962C8B-B14F-4D97-AF65-F5344CB8AC3E}">
        <p14:creationId xmlns:p14="http://schemas.microsoft.com/office/powerpoint/2010/main" val="2536807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510919"/>
          </a:xfrm>
        </p:spPr>
        <p:txBody>
          <a:bodyPr/>
          <a:lstStyle/>
          <a:p>
            <a:r>
              <a:rPr lang="en-US" dirty="0"/>
              <a:t>Logic Model with Sample Indicators </a:t>
            </a:r>
          </a:p>
        </p:txBody>
      </p:sp>
      <p:sp>
        <p:nvSpPr>
          <p:cNvPr id="5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>
          <a:xfrm>
            <a:off x="1676400" y="937420"/>
            <a:ext cx="6248400" cy="798512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>
          <a:xfrm>
            <a:off x="890587" y="3000375"/>
            <a:ext cx="7820025" cy="2736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5" name="Group 24" descr="Logic model leading from inputs to activities to outputs to outcomes to impact">
            <a:extLst>
              <a:ext uri="{FF2B5EF4-FFF2-40B4-BE49-F238E27FC236}">
                <a16:creationId xmlns:a16="http://schemas.microsoft.com/office/drawing/2014/main" id="{5C40D8D1-75BE-4AD3-9591-40CFA16CB977}"/>
              </a:ext>
            </a:extLst>
          </p:cNvPr>
          <p:cNvGrpSpPr/>
          <p:nvPr/>
        </p:nvGrpSpPr>
        <p:grpSpPr>
          <a:xfrm>
            <a:off x="195186" y="1412240"/>
            <a:ext cx="8748502" cy="4472241"/>
            <a:chOff x="195186" y="1412240"/>
            <a:chExt cx="8748502" cy="4472241"/>
          </a:xfrm>
        </p:grpSpPr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12DC5F5C-4F74-4196-B7E5-06EBEC9F8A4E}"/>
                </a:ext>
              </a:extLst>
            </p:cNvPr>
            <p:cNvSpPr/>
            <p:nvPr/>
          </p:nvSpPr>
          <p:spPr>
            <a:xfrm>
              <a:off x="195186" y="1412240"/>
              <a:ext cx="8748502" cy="4472241"/>
            </a:xfrm>
            <a:prstGeom prst="rightArrow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0DA447-2AC7-4982-9DB2-FD5E068C60A3}"/>
                </a:ext>
              </a:extLst>
            </p:cNvPr>
            <p:cNvSpPr/>
            <p:nvPr/>
          </p:nvSpPr>
          <p:spPr>
            <a:xfrm>
              <a:off x="200313" y="2200997"/>
              <a:ext cx="1163474" cy="2834641"/>
            </a:xfrm>
            <a:custGeom>
              <a:avLst/>
              <a:gdLst>
                <a:gd name="connsiteX0" fmla="*/ 0 w 1163474"/>
                <a:gd name="connsiteY0" fmla="*/ 193916 h 2834641"/>
                <a:gd name="connsiteX1" fmla="*/ 193916 w 1163474"/>
                <a:gd name="connsiteY1" fmla="*/ 0 h 2834641"/>
                <a:gd name="connsiteX2" fmla="*/ 969558 w 1163474"/>
                <a:gd name="connsiteY2" fmla="*/ 0 h 2834641"/>
                <a:gd name="connsiteX3" fmla="*/ 1163474 w 1163474"/>
                <a:gd name="connsiteY3" fmla="*/ 193916 h 2834641"/>
                <a:gd name="connsiteX4" fmla="*/ 1163474 w 1163474"/>
                <a:gd name="connsiteY4" fmla="*/ 2640725 h 2834641"/>
                <a:gd name="connsiteX5" fmla="*/ 969558 w 1163474"/>
                <a:gd name="connsiteY5" fmla="*/ 2834641 h 2834641"/>
                <a:gd name="connsiteX6" fmla="*/ 193916 w 1163474"/>
                <a:gd name="connsiteY6" fmla="*/ 2834641 h 2834641"/>
                <a:gd name="connsiteX7" fmla="*/ 0 w 1163474"/>
                <a:gd name="connsiteY7" fmla="*/ 2640725 h 2834641"/>
                <a:gd name="connsiteX8" fmla="*/ 0 w 1163474"/>
                <a:gd name="connsiteY8" fmla="*/ 193916 h 2834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3474" h="2834641">
                  <a:moveTo>
                    <a:pt x="0" y="193916"/>
                  </a:moveTo>
                  <a:cubicBezTo>
                    <a:pt x="0" y="86819"/>
                    <a:pt x="86819" y="0"/>
                    <a:pt x="193916" y="0"/>
                  </a:cubicBezTo>
                  <a:lnTo>
                    <a:pt x="969558" y="0"/>
                  </a:lnTo>
                  <a:cubicBezTo>
                    <a:pt x="1076655" y="0"/>
                    <a:pt x="1163474" y="86819"/>
                    <a:pt x="1163474" y="193916"/>
                  </a:cubicBezTo>
                  <a:lnTo>
                    <a:pt x="1163474" y="2640725"/>
                  </a:lnTo>
                  <a:cubicBezTo>
                    <a:pt x="1163474" y="2747822"/>
                    <a:pt x="1076655" y="2834641"/>
                    <a:pt x="969558" y="2834641"/>
                  </a:cubicBezTo>
                  <a:lnTo>
                    <a:pt x="193916" y="2834641"/>
                  </a:lnTo>
                  <a:cubicBezTo>
                    <a:pt x="86819" y="2834641"/>
                    <a:pt x="0" y="2747822"/>
                    <a:pt x="0" y="2640725"/>
                  </a:cubicBezTo>
                  <a:lnTo>
                    <a:pt x="0" y="19391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8236" tIns="117756" rIns="117756" bIns="117756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None/>
              </a:pPr>
              <a:r>
                <a:rPr lang="en-US" sz="1600" kern="1200" dirty="0">
                  <a:solidFill>
                    <a:schemeClr val="tx1"/>
                  </a:solidFill>
                </a:rPr>
                <a:t>Funding</a:t>
              </a:r>
            </a:p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None/>
              </a:pPr>
              <a:r>
                <a:rPr lang="en-US" sz="1600" kern="1200" dirty="0">
                  <a:solidFill>
                    <a:schemeClr val="tx1"/>
                  </a:solidFill>
                </a:rPr>
                <a:t>Staff</a:t>
              </a:r>
            </a:p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None/>
              </a:pPr>
              <a:r>
                <a:rPr lang="en-US" sz="1600" kern="1200" dirty="0">
                  <a:solidFill>
                    <a:schemeClr val="tx1"/>
                  </a:solidFill>
                </a:rPr>
                <a:t>Plans</a:t>
              </a:r>
            </a:p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None/>
              </a:pPr>
              <a:r>
                <a:rPr lang="en-US" sz="1600" kern="1200" dirty="0">
                  <a:solidFill>
                    <a:schemeClr val="tx1"/>
                  </a:solidFill>
                </a:rPr>
                <a:t>Training materials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6867591-C8E6-49DC-ACFA-67727D1E06B7}"/>
                </a:ext>
              </a:extLst>
            </p:cNvPr>
            <p:cNvSpPr/>
            <p:nvPr/>
          </p:nvSpPr>
          <p:spPr>
            <a:xfrm>
              <a:off x="1447465" y="2200997"/>
              <a:ext cx="1862095" cy="2834641"/>
            </a:xfrm>
            <a:custGeom>
              <a:avLst/>
              <a:gdLst>
                <a:gd name="connsiteX0" fmla="*/ 0 w 2018265"/>
                <a:gd name="connsiteY0" fmla="*/ 336384 h 2834641"/>
                <a:gd name="connsiteX1" fmla="*/ 336384 w 2018265"/>
                <a:gd name="connsiteY1" fmla="*/ 0 h 2834641"/>
                <a:gd name="connsiteX2" fmla="*/ 1681881 w 2018265"/>
                <a:gd name="connsiteY2" fmla="*/ 0 h 2834641"/>
                <a:gd name="connsiteX3" fmla="*/ 2018265 w 2018265"/>
                <a:gd name="connsiteY3" fmla="*/ 336384 h 2834641"/>
                <a:gd name="connsiteX4" fmla="*/ 2018265 w 2018265"/>
                <a:gd name="connsiteY4" fmla="*/ 2498257 h 2834641"/>
                <a:gd name="connsiteX5" fmla="*/ 1681881 w 2018265"/>
                <a:gd name="connsiteY5" fmla="*/ 2834641 h 2834641"/>
                <a:gd name="connsiteX6" fmla="*/ 336384 w 2018265"/>
                <a:gd name="connsiteY6" fmla="*/ 2834641 h 2834641"/>
                <a:gd name="connsiteX7" fmla="*/ 0 w 2018265"/>
                <a:gd name="connsiteY7" fmla="*/ 2498257 h 2834641"/>
                <a:gd name="connsiteX8" fmla="*/ 0 w 2018265"/>
                <a:gd name="connsiteY8" fmla="*/ 336384 h 2834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8265" h="2834641">
                  <a:moveTo>
                    <a:pt x="0" y="336384"/>
                  </a:moveTo>
                  <a:cubicBezTo>
                    <a:pt x="0" y="150604"/>
                    <a:pt x="150604" y="0"/>
                    <a:pt x="336384" y="0"/>
                  </a:cubicBezTo>
                  <a:lnTo>
                    <a:pt x="1681881" y="0"/>
                  </a:lnTo>
                  <a:cubicBezTo>
                    <a:pt x="1867661" y="0"/>
                    <a:pt x="2018265" y="150604"/>
                    <a:pt x="2018265" y="336384"/>
                  </a:cubicBezTo>
                  <a:lnTo>
                    <a:pt x="2018265" y="2498257"/>
                  </a:lnTo>
                  <a:cubicBezTo>
                    <a:pt x="2018265" y="2684037"/>
                    <a:pt x="1867661" y="2834641"/>
                    <a:pt x="1681881" y="2834641"/>
                  </a:cubicBezTo>
                  <a:lnTo>
                    <a:pt x="336384" y="2834641"/>
                  </a:lnTo>
                  <a:cubicBezTo>
                    <a:pt x="150604" y="2834641"/>
                    <a:pt x="0" y="2684037"/>
                    <a:pt x="0" y="2498257"/>
                  </a:cubicBezTo>
                  <a:lnTo>
                    <a:pt x="0" y="33638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1404" tIns="372844" rIns="159484" bIns="281404" numCol="1" spcCol="1270" anchor="ctr" anchorCtr="0">
              <a:noAutofit/>
            </a:bodyPr>
            <a:lstStyle/>
            <a:p>
              <a:pPr marL="114300" lvl="0" indent="-114300" algn="l" defTabSz="711200">
                <a:lnSpc>
                  <a:spcPts val="18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sz="1600" kern="1200" dirty="0">
                  <a:solidFill>
                    <a:schemeClr val="tx1"/>
                  </a:solidFill>
                </a:rPr>
                <a:t>-	Policy review </a:t>
              </a:r>
            </a:p>
            <a:p>
              <a:pPr marL="114300" lvl="0" indent="-114300" algn="l" defTabSz="711200">
                <a:lnSpc>
                  <a:spcPts val="18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sz="1600" kern="1200" dirty="0">
                  <a:solidFill>
                    <a:schemeClr val="tx1"/>
                  </a:solidFill>
                </a:rPr>
                <a:t>-	</a:t>
              </a:r>
              <a:r>
                <a:rPr lang="en-US" sz="1600" b="1" kern="1200" dirty="0">
                  <a:solidFill>
                    <a:schemeClr val="accent2">
                      <a:lumMod val="50000"/>
                    </a:schemeClr>
                  </a:solidFill>
                </a:rPr>
                <a:t>Engage new partners in coalition</a:t>
              </a:r>
            </a:p>
            <a:p>
              <a:pPr marL="114300" lvl="0" indent="-114300" algn="l" defTabSz="711200">
                <a:lnSpc>
                  <a:spcPts val="18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sz="1600" kern="1200" dirty="0">
                  <a:solidFill>
                    <a:schemeClr val="tx1"/>
                  </a:solidFill>
                </a:rPr>
                <a:t>-	Conduct community dialogues</a:t>
              </a:r>
            </a:p>
            <a:p>
              <a:pPr marL="114300" lvl="0" indent="-114300" algn="l" defTabSz="711200">
                <a:lnSpc>
                  <a:spcPts val="18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sz="1600" kern="1200" dirty="0">
                  <a:solidFill>
                    <a:schemeClr val="tx1"/>
                  </a:solidFill>
                </a:rPr>
                <a:t>-	Health provider sensitization trainings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9B2CAA0-6CAA-4175-8C35-7BFE29E15084}"/>
                </a:ext>
              </a:extLst>
            </p:cNvPr>
            <p:cNvSpPr/>
            <p:nvPr/>
          </p:nvSpPr>
          <p:spPr>
            <a:xfrm>
              <a:off x="3394789" y="2200997"/>
              <a:ext cx="1909620" cy="2834641"/>
            </a:xfrm>
            <a:custGeom>
              <a:avLst/>
              <a:gdLst>
                <a:gd name="connsiteX0" fmla="*/ 0 w 1909620"/>
                <a:gd name="connsiteY0" fmla="*/ 318276 h 2834641"/>
                <a:gd name="connsiteX1" fmla="*/ 318276 w 1909620"/>
                <a:gd name="connsiteY1" fmla="*/ 0 h 2834641"/>
                <a:gd name="connsiteX2" fmla="*/ 1591344 w 1909620"/>
                <a:gd name="connsiteY2" fmla="*/ 0 h 2834641"/>
                <a:gd name="connsiteX3" fmla="*/ 1909620 w 1909620"/>
                <a:gd name="connsiteY3" fmla="*/ 318276 h 2834641"/>
                <a:gd name="connsiteX4" fmla="*/ 1909620 w 1909620"/>
                <a:gd name="connsiteY4" fmla="*/ 2516365 h 2834641"/>
                <a:gd name="connsiteX5" fmla="*/ 1591344 w 1909620"/>
                <a:gd name="connsiteY5" fmla="*/ 2834641 h 2834641"/>
                <a:gd name="connsiteX6" fmla="*/ 318276 w 1909620"/>
                <a:gd name="connsiteY6" fmla="*/ 2834641 h 2834641"/>
                <a:gd name="connsiteX7" fmla="*/ 0 w 1909620"/>
                <a:gd name="connsiteY7" fmla="*/ 2516365 h 2834641"/>
                <a:gd name="connsiteX8" fmla="*/ 0 w 1909620"/>
                <a:gd name="connsiteY8" fmla="*/ 318276 h 2834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9620" h="2834641">
                  <a:moveTo>
                    <a:pt x="0" y="318276"/>
                  </a:moveTo>
                  <a:cubicBezTo>
                    <a:pt x="0" y="142497"/>
                    <a:pt x="142497" y="0"/>
                    <a:pt x="318276" y="0"/>
                  </a:cubicBezTo>
                  <a:lnTo>
                    <a:pt x="1591344" y="0"/>
                  </a:lnTo>
                  <a:cubicBezTo>
                    <a:pt x="1767123" y="0"/>
                    <a:pt x="1909620" y="142497"/>
                    <a:pt x="1909620" y="318276"/>
                  </a:cubicBezTo>
                  <a:lnTo>
                    <a:pt x="1909620" y="2516365"/>
                  </a:lnTo>
                  <a:cubicBezTo>
                    <a:pt x="1909620" y="2692144"/>
                    <a:pt x="1767123" y="2834641"/>
                    <a:pt x="1591344" y="2834641"/>
                  </a:cubicBezTo>
                  <a:lnTo>
                    <a:pt x="318276" y="2834641"/>
                  </a:lnTo>
                  <a:cubicBezTo>
                    <a:pt x="142497" y="2834641"/>
                    <a:pt x="0" y="2692144"/>
                    <a:pt x="0" y="2516365"/>
                  </a:cubicBezTo>
                  <a:lnTo>
                    <a:pt x="0" y="31827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180" tIns="154180" rIns="154180" bIns="154180" numCol="1" spcCol="1270" anchor="ctr" anchorCtr="0">
              <a:noAutofit/>
            </a:bodyPr>
            <a:lstStyle/>
            <a:p>
              <a:pPr marL="114300" lvl="0" indent="-114300" algn="l" defTabSz="711200">
                <a:lnSpc>
                  <a:spcPts val="18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sz="1600" kern="1200" dirty="0">
                  <a:solidFill>
                    <a:schemeClr val="tx1"/>
                  </a:solidFill>
                </a:rPr>
                <a:t>-	</a:t>
              </a:r>
              <a:r>
                <a:rPr lang="en-US" sz="1600" b="1" kern="1200" dirty="0">
                  <a:solidFill>
                    <a:schemeClr val="accent3">
                      <a:lumMod val="50000"/>
                    </a:schemeClr>
                  </a:solidFill>
                </a:rPr>
                <a:t>Partners engaged in coalition</a:t>
              </a:r>
            </a:p>
            <a:p>
              <a:pPr marL="114300" lvl="0" indent="-114300" algn="l" defTabSz="711200">
                <a:lnSpc>
                  <a:spcPts val="18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sz="1600" kern="1200" dirty="0">
                  <a:solidFill>
                    <a:schemeClr val="tx1"/>
                  </a:solidFill>
                </a:rPr>
                <a:t>-	Community dialogue held; topics listed</a:t>
              </a:r>
            </a:p>
            <a:p>
              <a:pPr marL="114300" lvl="0" indent="-114300" algn="l" defTabSz="711200">
                <a:lnSpc>
                  <a:spcPts val="18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sz="1600" kern="1200" dirty="0">
                  <a:solidFill>
                    <a:schemeClr val="tx1"/>
                  </a:solidFill>
                </a:rPr>
                <a:t>-	Providers trained and scored on attitudes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CA26038-3B05-4B7F-8EB6-4F1ACE5FA707}"/>
                </a:ext>
              </a:extLst>
            </p:cNvPr>
            <p:cNvSpPr/>
            <p:nvPr/>
          </p:nvSpPr>
          <p:spPr>
            <a:xfrm>
              <a:off x="5388087" y="2200997"/>
              <a:ext cx="1909620" cy="2834641"/>
            </a:xfrm>
            <a:custGeom>
              <a:avLst/>
              <a:gdLst>
                <a:gd name="connsiteX0" fmla="*/ 0 w 1990401"/>
                <a:gd name="connsiteY0" fmla="*/ 331740 h 2834641"/>
                <a:gd name="connsiteX1" fmla="*/ 331740 w 1990401"/>
                <a:gd name="connsiteY1" fmla="*/ 0 h 2834641"/>
                <a:gd name="connsiteX2" fmla="*/ 1658661 w 1990401"/>
                <a:gd name="connsiteY2" fmla="*/ 0 h 2834641"/>
                <a:gd name="connsiteX3" fmla="*/ 1990401 w 1990401"/>
                <a:gd name="connsiteY3" fmla="*/ 331740 h 2834641"/>
                <a:gd name="connsiteX4" fmla="*/ 1990401 w 1990401"/>
                <a:gd name="connsiteY4" fmla="*/ 2502901 h 2834641"/>
                <a:gd name="connsiteX5" fmla="*/ 1658661 w 1990401"/>
                <a:gd name="connsiteY5" fmla="*/ 2834641 h 2834641"/>
                <a:gd name="connsiteX6" fmla="*/ 331740 w 1990401"/>
                <a:gd name="connsiteY6" fmla="*/ 2834641 h 2834641"/>
                <a:gd name="connsiteX7" fmla="*/ 0 w 1990401"/>
                <a:gd name="connsiteY7" fmla="*/ 2502901 h 2834641"/>
                <a:gd name="connsiteX8" fmla="*/ 0 w 1990401"/>
                <a:gd name="connsiteY8" fmla="*/ 331740 h 2834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401" h="2834641">
                  <a:moveTo>
                    <a:pt x="0" y="331740"/>
                  </a:moveTo>
                  <a:cubicBezTo>
                    <a:pt x="0" y="148525"/>
                    <a:pt x="148525" y="0"/>
                    <a:pt x="331740" y="0"/>
                  </a:cubicBezTo>
                  <a:lnTo>
                    <a:pt x="1658661" y="0"/>
                  </a:lnTo>
                  <a:cubicBezTo>
                    <a:pt x="1841876" y="0"/>
                    <a:pt x="1990401" y="148525"/>
                    <a:pt x="1990401" y="331740"/>
                  </a:cubicBezTo>
                  <a:lnTo>
                    <a:pt x="1990401" y="2502901"/>
                  </a:lnTo>
                  <a:cubicBezTo>
                    <a:pt x="1990401" y="2686116"/>
                    <a:pt x="1841876" y="2834641"/>
                    <a:pt x="1658661" y="2834641"/>
                  </a:cubicBezTo>
                  <a:lnTo>
                    <a:pt x="331740" y="2834641"/>
                  </a:lnTo>
                  <a:cubicBezTo>
                    <a:pt x="148525" y="2834641"/>
                    <a:pt x="0" y="2686116"/>
                    <a:pt x="0" y="2502901"/>
                  </a:cubicBezTo>
                  <a:lnTo>
                    <a:pt x="0" y="33174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123" tIns="158123" rIns="158123" bIns="158123" numCol="1" spcCol="1270" anchor="ctr" anchorCtr="0">
              <a:noAutofit/>
            </a:bodyPr>
            <a:lstStyle/>
            <a:p>
              <a:pPr marL="114300" lvl="0" indent="-11430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chemeClr val="tx1"/>
                  </a:solidFill>
                </a:rPr>
                <a:t>-	</a:t>
              </a:r>
              <a:r>
                <a:rPr lang="en-US" sz="1600" b="1" kern="1200" dirty="0">
                  <a:solidFill>
                    <a:schemeClr val="accent6">
                      <a:lumMod val="50000"/>
                    </a:schemeClr>
                  </a:solidFill>
                </a:rPr>
                <a:t>New partners actively sharing coalition messages</a:t>
              </a:r>
            </a:p>
            <a:p>
              <a:pPr marL="114300" lvl="0" indent="-11430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chemeClr val="tx1"/>
                  </a:solidFill>
                </a:rPr>
                <a:t>-	Positive feedback from dialogues</a:t>
              </a:r>
            </a:p>
            <a:p>
              <a:pPr marL="114300" lvl="0" indent="-11430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chemeClr val="tx1"/>
                  </a:solidFill>
                </a:rPr>
                <a:t>-	Improved attitude of providers</a:t>
              </a:r>
            </a:p>
            <a:p>
              <a:pPr marL="114300" lvl="0" indent="-11430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chemeClr val="tx1"/>
                  </a:solidFill>
                </a:rPr>
                <a:t>-	Friendly services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EB3DA9D-623E-481F-95FB-2AF06F243ED9}"/>
                </a:ext>
              </a:extLst>
            </p:cNvPr>
            <p:cNvSpPr/>
            <p:nvPr/>
          </p:nvSpPr>
          <p:spPr>
            <a:xfrm>
              <a:off x="7386465" y="2200997"/>
              <a:ext cx="1326904" cy="2834641"/>
            </a:xfrm>
            <a:custGeom>
              <a:avLst/>
              <a:gdLst>
                <a:gd name="connsiteX0" fmla="*/ 0 w 1384063"/>
                <a:gd name="connsiteY0" fmla="*/ 230682 h 2834641"/>
                <a:gd name="connsiteX1" fmla="*/ 230682 w 1384063"/>
                <a:gd name="connsiteY1" fmla="*/ 0 h 2834641"/>
                <a:gd name="connsiteX2" fmla="*/ 1153381 w 1384063"/>
                <a:gd name="connsiteY2" fmla="*/ 0 h 2834641"/>
                <a:gd name="connsiteX3" fmla="*/ 1384063 w 1384063"/>
                <a:gd name="connsiteY3" fmla="*/ 230682 h 2834641"/>
                <a:gd name="connsiteX4" fmla="*/ 1384063 w 1384063"/>
                <a:gd name="connsiteY4" fmla="*/ 2603959 h 2834641"/>
                <a:gd name="connsiteX5" fmla="*/ 1153381 w 1384063"/>
                <a:gd name="connsiteY5" fmla="*/ 2834641 h 2834641"/>
                <a:gd name="connsiteX6" fmla="*/ 230682 w 1384063"/>
                <a:gd name="connsiteY6" fmla="*/ 2834641 h 2834641"/>
                <a:gd name="connsiteX7" fmla="*/ 0 w 1384063"/>
                <a:gd name="connsiteY7" fmla="*/ 2603959 h 2834641"/>
                <a:gd name="connsiteX8" fmla="*/ 0 w 1384063"/>
                <a:gd name="connsiteY8" fmla="*/ 230682 h 2834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063" h="2834641">
                  <a:moveTo>
                    <a:pt x="0" y="230682"/>
                  </a:moveTo>
                  <a:cubicBezTo>
                    <a:pt x="0" y="103280"/>
                    <a:pt x="103280" y="0"/>
                    <a:pt x="230682" y="0"/>
                  </a:cubicBezTo>
                  <a:lnTo>
                    <a:pt x="1153381" y="0"/>
                  </a:lnTo>
                  <a:cubicBezTo>
                    <a:pt x="1280783" y="0"/>
                    <a:pt x="1384063" y="103280"/>
                    <a:pt x="1384063" y="230682"/>
                  </a:cubicBezTo>
                  <a:lnTo>
                    <a:pt x="1384063" y="2603959"/>
                  </a:lnTo>
                  <a:cubicBezTo>
                    <a:pt x="1384063" y="2731361"/>
                    <a:pt x="1280783" y="2834641"/>
                    <a:pt x="1153381" y="2834641"/>
                  </a:cubicBezTo>
                  <a:lnTo>
                    <a:pt x="230682" y="2834641"/>
                  </a:lnTo>
                  <a:cubicBezTo>
                    <a:pt x="103280" y="2834641"/>
                    <a:pt x="0" y="2731361"/>
                    <a:pt x="0" y="2603959"/>
                  </a:cubicBezTo>
                  <a:lnTo>
                    <a:pt x="0" y="230682"/>
                  </a:lnTo>
                  <a:close/>
                </a:path>
              </a:pathLst>
            </a:custGeom>
            <a:solidFill>
              <a:srgbClr val="FFFF85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524" tIns="128524" rIns="128524" bIns="128524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chemeClr val="tx1"/>
                  </a:solidFill>
                </a:rPr>
                <a:t>Enabling environment increases access and use of services by PLHIV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5183" y="1699956"/>
            <a:ext cx="1057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Inputs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1709475"/>
            <a:ext cx="1719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Activities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93440" y="1690418"/>
            <a:ext cx="1719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Outputs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7508" y="1692929"/>
            <a:ext cx="1804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Outcomes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27302" y="1676400"/>
            <a:ext cx="1276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Impact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5182" y="5586095"/>
            <a:ext cx="163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Indicators: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57486" y="5560447"/>
            <a:ext cx="153343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dirty="0"/>
              <a:t># of partners contacted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9182" y="5386626"/>
            <a:ext cx="16096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dirty="0"/>
              <a:t># of partners engaged in coalition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22449" y="5386626"/>
            <a:ext cx="20429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dirty="0"/>
              <a:t># of new partners sharing messages of the coalition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12962" y="5386626"/>
            <a:ext cx="11812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dirty="0"/>
              <a:t># of PLHIV accessing services</a:t>
            </a:r>
          </a:p>
        </p:txBody>
      </p:sp>
    </p:spTree>
    <p:extLst>
      <p:ext uri="{BB962C8B-B14F-4D97-AF65-F5344CB8AC3E}">
        <p14:creationId xmlns:p14="http://schemas.microsoft.com/office/powerpoint/2010/main" val="11250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Distinctive Features of Advocacy M&amp;E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6798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Time frames can be unpredictable</a:t>
            </a:r>
          </a:p>
          <a:p>
            <a:pPr>
              <a:spcBef>
                <a:spcPts val="1200"/>
              </a:spcBef>
            </a:pPr>
            <a:r>
              <a:rPr lang="en-US" dirty="0"/>
              <a:t>Strategies and milestones shift</a:t>
            </a:r>
          </a:p>
          <a:p>
            <a:pPr>
              <a:spcBef>
                <a:spcPts val="1200"/>
              </a:spcBef>
            </a:pPr>
            <a:r>
              <a:rPr lang="en-US" dirty="0"/>
              <a:t>Assessing progress and interim outcomes is important; not just impact</a:t>
            </a:r>
          </a:p>
          <a:p>
            <a:pPr>
              <a:spcBef>
                <a:spcPts val="1200"/>
              </a:spcBef>
            </a:pPr>
            <a:r>
              <a:rPr lang="en-US" dirty="0"/>
              <a:t>Context may define progress and outcomes</a:t>
            </a:r>
          </a:p>
          <a:p>
            <a:pPr>
              <a:spcBef>
                <a:spcPts val="1200"/>
              </a:spcBef>
            </a:pPr>
            <a:r>
              <a:rPr lang="en-US" dirty="0"/>
              <a:t>Demonstrate contribution to results, not simply attribution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6245423"/>
            <a:ext cx="701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Advocacy Toolkit, UNICEF, 2010.</a:t>
            </a:r>
          </a:p>
        </p:txBody>
      </p:sp>
    </p:spTree>
    <p:extLst>
      <p:ext uri="{BB962C8B-B14F-4D97-AF65-F5344CB8AC3E}">
        <p14:creationId xmlns:p14="http://schemas.microsoft.com/office/powerpoint/2010/main" val="1148569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1335"/>
          </a:xfrm>
        </p:spPr>
        <p:txBody>
          <a:bodyPr/>
          <a:lstStyle/>
          <a:p>
            <a:r>
              <a:rPr lang="en-US" dirty="0"/>
              <a:t>Methods to Evaluate Advocacy</a:t>
            </a:r>
          </a:p>
        </p:txBody>
      </p:sp>
      <p:grpSp>
        <p:nvGrpSpPr>
          <p:cNvPr id="28" name="Group 27" descr="Traditional methods are interviews, surveys, focus groups, event observation, polling and case studies" title="Image"/>
          <p:cNvGrpSpPr/>
          <p:nvPr/>
        </p:nvGrpSpPr>
        <p:grpSpPr>
          <a:xfrm>
            <a:off x="762000" y="1371600"/>
            <a:ext cx="2057400" cy="4881265"/>
            <a:chOff x="762000" y="1367135"/>
            <a:chExt cx="2057400" cy="4881265"/>
          </a:xfrm>
        </p:grpSpPr>
        <p:sp>
          <p:nvSpPr>
            <p:cNvPr id="4" name="TextBox 26"/>
            <p:cNvSpPr txBox="1">
              <a:spLocks noChangeArrowheads="1"/>
            </p:cNvSpPr>
            <p:nvPr/>
          </p:nvSpPr>
          <p:spPr bwMode="auto">
            <a:xfrm>
              <a:off x="1080952" y="1367135"/>
              <a:ext cx="155677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</a:rPr>
                <a:t>Traditional</a:t>
              </a:r>
            </a:p>
          </p:txBody>
        </p:sp>
        <p:sp>
          <p:nvSpPr>
            <p:cNvPr id="5" name="Alternate Process 4"/>
            <p:cNvSpPr/>
            <p:nvPr/>
          </p:nvSpPr>
          <p:spPr bwMode="auto">
            <a:xfrm>
              <a:off x="762000" y="1847850"/>
              <a:ext cx="2057400" cy="609600"/>
            </a:xfrm>
            <a:prstGeom prst="flowChartAlternateProcess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Interviews</a:t>
              </a:r>
            </a:p>
          </p:txBody>
        </p:sp>
        <p:sp>
          <p:nvSpPr>
            <p:cNvPr id="6" name="Alternate Process 5"/>
            <p:cNvSpPr/>
            <p:nvPr/>
          </p:nvSpPr>
          <p:spPr bwMode="auto">
            <a:xfrm>
              <a:off x="762000" y="5638800"/>
              <a:ext cx="2057400" cy="609600"/>
            </a:xfrm>
            <a:prstGeom prst="flowChartAlternateProcess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Case studies</a:t>
              </a:r>
            </a:p>
          </p:txBody>
        </p:sp>
        <p:sp>
          <p:nvSpPr>
            <p:cNvPr id="7" name="Alternate Process 6"/>
            <p:cNvSpPr/>
            <p:nvPr/>
          </p:nvSpPr>
          <p:spPr bwMode="auto">
            <a:xfrm>
              <a:off x="762000" y="2606040"/>
              <a:ext cx="2057400" cy="609600"/>
            </a:xfrm>
            <a:prstGeom prst="flowChartAlternateProcess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Surveys</a:t>
              </a:r>
            </a:p>
          </p:txBody>
        </p:sp>
        <p:sp>
          <p:nvSpPr>
            <p:cNvPr id="8" name="Alternate Process 7"/>
            <p:cNvSpPr/>
            <p:nvPr/>
          </p:nvSpPr>
          <p:spPr bwMode="auto">
            <a:xfrm>
              <a:off x="762000" y="3364230"/>
              <a:ext cx="2057400" cy="609600"/>
            </a:xfrm>
            <a:prstGeom prst="flowChartAlternateProcess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Focus groups</a:t>
              </a:r>
            </a:p>
          </p:txBody>
        </p:sp>
        <p:sp>
          <p:nvSpPr>
            <p:cNvPr id="9" name="Alternate Process 8"/>
            <p:cNvSpPr/>
            <p:nvPr/>
          </p:nvSpPr>
          <p:spPr bwMode="auto">
            <a:xfrm>
              <a:off x="762000" y="4880610"/>
              <a:ext cx="2057400" cy="609600"/>
            </a:xfrm>
            <a:prstGeom prst="flowChartAlternateProcess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Polling</a:t>
              </a:r>
            </a:p>
          </p:txBody>
        </p:sp>
        <p:sp>
          <p:nvSpPr>
            <p:cNvPr id="24" name="Alternate Process 24"/>
            <p:cNvSpPr/>
            <p:nvPr/>
          </p:nvSpPr>
          <p:spPr bwMode="auto">
            <a:xfrm>
              <a:off x="762000" y="4122420"/>
              <a:ext cx="2057400" cy="609600"/>
            </a:xfrm>
            <a:prstGeom prst="flowChartAlternateProcess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Event observation</a:t>
              </a:r>
            </a:p>
          </p:txBody>
        </p:sp>
      </p:grpSp>
      <p:grpSp>
        <p:nvGrpSpPr>
          <p:cNvPr id="27" name="Group 26" descr="Unique methods are Bellwether methodology, intense period debriefs, critical incident timelines, systems mapping, policymaker ratings, intercept interviews, champion tracking, media scorecards, 360-degree critical incident reviews, research panels, social media tracking, and repid response research." title="Image"/>
          <p:cNvGrpSpPr/>
          <p:nvPr/>
        </p:nvGrpSpPr>
        <p:grpSpPr>
          <a:xfrm>
            <a:off x="3962400" y="1371600"/>
            <a:ext cx="4419600" cy="4881265"/>
            <a:chOff x="3962400" y="1367135"/>
            <a:chExt cx="4419600" cy="4881265"/>
          </a:xfrm>
        </p:grpSpPr>
        <p:sp>
          <p:nvSpPr>
            <p:cNvPr id="11" name="TextBox 27"/>
            <p:cNvSpPr txBox="1">
              <a:spLocks noChangeArrowheads="1"/>
            </p:cNvSpPr>
            <p:nvPr/>
          </p:nvSpPr>
          <p:spPr bwMode="auto">
            <a:xfrm>
              <a:off x="5562600" y="1367135"/>
              <a:ext cx="11112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solidFill>
                    <a:schemeClr val="accent3">
                      <a:lumMod val="50000"/>
                    </a:schemeClr>
                  </a:solidFill>
                </a:rPr>
                <a:t>Unique</a:t>
              </a:r>
            </a:p>
          </p:txBody>
        </p:sp>
        <p:sp>
          <p:nvSpPr>
            <p:cNvPr id="12" name="Alternate Process 10"/>
            <p:cNvSpPr/>
            <p:nvPr/>
          </p:nvSpPr>
          <p:spPr bwMode="auto">
            <a:xfrm>
              <a:off x="3962400" y="1828800"/>
              <a:ext cx="2057400" cy="609600"/>
            </a:xfrm>
            <a:prstGeom prst="flowChartAlternateProcess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Bellwether methodology</a:t>
              </a:r>
            </a:p>
          </p:txBody>
        </p:sp>
        <p:sp>
          <p:nvSpPr>
            <p:cNvPr id="13" name="Alternate Process 11"/>
            <p:cNvSpPr/>
            <p:nvPr/>
          </p:nvSpPr>
          <p:spPr bwMode="auto">
            <a:xfrm>
              <a:off x="3962400" y="2590800"/>
              <a:ext cx="2057400" cy="609600"/>
            </a:xfrm>
            <a:prstGeom prst="flowChartAlternateProcess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800"/>
                </a:lnSpc>
                <a:defRPr/>
              </a:pPr>
              <a:r>
                <a:rPr lang="en-US" dirty="0">
                  <a:solidFill>
                    <a:schemeClr val="bg1"/>
                  </a:solidFill>
                </a:rPr>
                <a:t>Intense period debriefs</a:t>
              </a:r>
            </a:p>
          </p:txBody>
        </p:sp>
        <p:sp>
          <p:nvSpPr>
            <p:cNvPr id="14" name="Alternate Process 12"/>
            <p:cNvSpPr/>
            <p:nvPr/>
          </p:nvSpPr>
          <p:spPr bwMode="auto">
            <a:xfrm>
              <a:off x="3962400" y="3352800"/>
              <a:ext cx="2057400" cy="609600"/>
            </a:xfrm>
            <a:prstGeom prst="flowChartAlternateProcess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800"/>
                </a:lnSpc>
                <a:defRPr/>
              </a:pPr>
              <a:r>
                <a:rPr lang="en-US" dirty="0">
                  <a:solidFill>
                    <a:schemeClr val="bg1"/>
                  </a:solidFill>
                </a:rPr>
                <a:t>Critical incident timelines</a:t>
              </a:r>
            </a:p>
          </p:txBody>
        </p:sp>
        <p:sp>
          <p:nvSpPr>
            <p:cNvPr id="15" name="Alternate Process 13"/>
            <p:cNvSpPr/>
            <p:nvPr/>
          </p:nvSpPr>
          <p:spPr bwMode="auto">
            <a:xfrm>
              <a:off x="3962400" y="4114800"/>
              <a:ext cx="2057400" cy="609600"/>
            </a:xfrm>
            <a:prstGeom prst="flowChartAlternateProcess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Systems mapping</a:t>
              </a:r>
            </a:p>
          </p:txBody>
        </p:sp>
        <p:sp>
          <p:nvSpPr>
            <p:cNvPr id="16" name="Alternate Process 14"/>
            <p:cNvSpPr/>
            <p:nvPr/>
          </p:nvSpPr>
          <p:spPr bwMode="auto">
            <a:xfrm>
              <a:off x="3962400" y="4876800"/>
              <a:ext cx="2057400" cy="609600"/>
            </a:xfrm>
            <a:prstGeom prst="flowChartAlternateProcess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Policymaker ratings</a:t>
              </a:r>
            </a:p>
          </p:txBody>
        </p:sp>
        <p:sp>
          <p:nvSpPr>
            <p:cNvPr id="17" name="Alternate Process 15"/>
            <p:cNvSpPr/>
            <p:nvPr/>
          </p:nvSpPr>
          <p:spPr bwMode="auto">
            <a:xfrm>
              <a:off x="6324600" y="1828800"/>
              <a:ext cx="2057400" cy="609600"/>
            </a:xfrm>
            <a:prstGeom prst="flowChartAlternateProcess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Champion tracking</a:t>
              </a:r>
            </a:p>
          </p:txBody>
        </p:sp>
        <p:sp>
          <p:nvSpPr>
            <p:cNvPr id="18" name="Alternate Process 16"/>
            <p:cNvSpPr/>
            <p:nvPr/>
          </p:nvSpPr>
          <p:spPr bwMode="auto">
            <a:xfrm>
              <a:off x="6324600" y="2590800"/>
              <a:ext cx="2057400" cy="609600"/>
            </a:xfrm>
            <a:prstGeom prst="flowChartAlternateProcess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ea typeface="ＭＳ Ｐゴシック" charset="-128"/>
                  <a:cs typeface="ＭＳ Ｐゴシック" charset="-128"/>
                </a:rPr>
                <a:t>Media scorecards</a:t>
              </a:r>
            </a:p>
          </p:txBody>
        </p:sp>
        <p:sp>
          <p:nvSpPr>
            <p:cNvPr id="19" name="Alternate Process 17"/>
            <p:cNvSpPr/>
            <p:nvPr/>
          </p:nvSpPr>
          <p:spPr bwMode="auto">
            <a:xfrm>
              <a:off x="6324600" y="3352800"/>
              <a:ext cx="2057400" cy="609600"/>
            </a:xfrm>
            <a:prstGeom prst="flowChartAlternateProcess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800"/>
                </a:lnSpc>
                <a:defRPr/>
              </a:pPr>
              <a:r>
                <a:rPr lang="en-US" dirty="0">
                  <a:solidFill>
                    <a:schemeClr val="bg1"/>
                  </a:solidFill>
                </a:rPr>
                <a:t>360-degree critical incident reviews</a:t>
              </a:r>
            </a:p>
          </p:txBody>
        </p:sp>
        <p:sp>
          <p:nvSpPr>
            <p:cNvPr id="20" name="Alternate Process 18"/>
            <p:cNvSpPr/>
            <p:nvPr/>
          </p:nvSpPr>
          <p:spPr bwMode="auto">
            <a:xfrm>
              <a:off x="6324600" y="4114800"/>
              <a:ext cx="2057400" cy="609600"/>
            </a:xfrm>
            <a:prstGeom prst="flowChartAlternateProcess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Research panels</a:t>
              </a:r>
            </a:p>
          </p:txBody>
        </p:sp>
        <p:sp>
          <p:nvSpPr>
            <p:cNvPr id="21" name="Alternate Process 19"/>
            <p:cNvSpPr/>
            <p:nvPr/>
          </p:nvSpPr>
          <p:spPr bwMode="auto">
            <a:xfrm>
              <a:off x="6324600" y="4876800"/>
              <a:ext cx="2057400" cy="609600"/>
            </a:xfrm>
            <a:prstGeom prst="flowChartAlternateProcess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800"/>
                </a:lnSpc>
                <a:defRPr/>
              </a:pPr>
              <a:r>
                <a:rPr lang="en-US" dirty="0">
                  <a:solidFill>
                    <a:schemeClr val="bg1"/>
                  </a:solidFill>
                </a:rPr>
                <a:t>Social media tracking</a:t>
              </a:r>
            </a:p>
          </p:txBody>
        </p:sp>
        <p:sp>
          <p:nvSpPr>
            <p:cNvPr id="22" name="Alternate Process 20"/>
            <p:cNvSpPr/>
            <p:nvPr/>
          </p:nvSpPr>
          <p:spPr bwMode="auto">
            <a:xfrm>
              <a:off x="3962400" y="5638800"/>
              <a:ext cx="2057400" cy="609600"/>
            </a:xfrm>
            <a:prstGeom prst="flowChartAlternateProcess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800"/>
                </a:lnSpc>
                <a:defRPr/>
              </a:pPr>
              <a:r>
                <a:rPr lang="en-US" dirty="0">
                  <a:solidFill>
                    <a:schemeClr val="bg1"/>
                  </a:solidFill>
                </a:rPr>
                <a:t>Intercept interviews</a:t>
              </a:r>
            </a:p>
          </p:txBody>
        </p:sp>
        <p:sp>
          <p:nvSpPr>
            <p:cNvPr id="23" name="Alternate Process 21"/>
            <p:cNvSpPr/>
            <p:nvPr/>
          </p:nvSpPr>
          <p:spPr bwMode="auto">
            <a:xfrm>
              <a:off x="6324600" y="5638800"/>
              <a:ext cx="2057400" cy="609600"/>
            </a:xfrm>
            <a:prstGeom prst="flowChartAlternateProcess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800"/>
                </a:lnSpc>
                <a:defRPr/>
              </a:pPr>
              <a:r>
                <a:rPr lang="en-US" dirty="0">
                  <a:solidFill>
                    <a:schemeClr val="bg1"/>
                  </a:solidFill>
                </a:rPr>
                <a:t>Rapid response research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523373" y="6367790"/>
            <a:ext cx="83158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/>
              <a:t>Source: Building on the Easy Wins: A Framework for Planning and Evaluating Proactive Long-Term Policy Advocacy. Health Policy Project; 2016.</a:t>
            </a:r>
          </a:p>
        </p:txBody>
      </p:sp>
    </p:spTree>
    <p:extLst>
      <p:ext uri="{BB962C8B-B14F-4D97-AF65-F5344CB8AC3E}">
        <p14:creationId xmlns:p14="http://schemas.microsoft.com/office/powerpoint/2010/main" val="3928579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Method: Policymaker Ratings</a:t>
            </a:r>
          </a:p>
        </p:txBody>
      </p:sp>
      <p:sp>
        <p:nvSpPr>
          <p:cNvPr id="13" name="AutoShape 3" descr="Three circles, the first stating &quot;support&quot;, the second stating &quot;Influence&quot; and the third, &quot;Confidence&quot;"/>
          <p:cNvSpPr>
            <a:spLocks noChangeAspect="1" noChangeArrowheads="1" noTextEdit="1"/>
          </p:cNvSpPr>
          <p:nvPr/>
        </p:nvSpPr>
        <p:spPr bwMode="auto">
          <a:xfrm>
            <a:off x="457200" y="1752600"/>
            <a:ext cx="7920038" cy="205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5" descr="Circle that reads &quot;Support&quot;" title="Image"/>
          <p:cNvSpPr>
            <a:spLocks/>
          </p:cNvSpPr>
          <p:nvPr/>
        </p:nvSpPr>
        <p:spPr bwMode="auto">
          <a:xfrm>
            <a:off x="487363" y="1778000"/>
            <a:ext cx="2017713" cy="1997888"/>
          </a:xfrm>
          <a:custGeom>
            <a:avLst/>
            <a:gdLst>
              <a:gd name="T0" fmla="*/ 0 w 3712"/>
              <a:gd name="T1" fmla="*/ 1920 h 3840"/>
              <a:gd name="T2" fmla="*/ 1856 w 3712"/>
              <a:gd name="T3" fmla="*/ 0 h 3840"/>
              <a:gd name="T4" fmla="*/ 1856 w 3712"/>
              <a:gd name="T5" fmla="*/ 0 h 3840"/>
              <a:gd name="T6" fmla="*/ 1856 w 3712"/>
              <a:gd name="T7" fmla="*/ 0 h 3840"/>
              <a:gd name="T8" fmla="*/ 3712 w 3712"/>
              <a:gd name="T9" fmla="*/ 1920 h 3840"/>
              <a:gd name="T10" fmla="*/ 3712 w 3712"/>
              <a:gd name="T11" fmla="*/ 1920 h 3840"/>
              <a:gd name="T12" fmla="*/ 3712 w 3712"/>
              <a:gd name="T13" fmla="*/ 1920 h 3840"/>
              <a:gd name="T14" fmla="*/ 1856 w 3712"/>
              <a:gd name="T15" fmla="*/ 3840 h 3840"/>
              <a:gd name="T16" fmla="*/ 1856 w 3712"/>
              <a:gd name="T17" fmla="*/ 3840 h 3840"/>
              <a:gd name="T18" fmla="*/ 1856 w 3712"/>
              <a:gd name="T19" fmla="*/ 3840 h 3840"/>
              <a:gd name="T20" fmla="*/ 0 w 3712"/>
              <a:gd name="T21" fmla="*/ 1920 h 3840"/>
              <a:gd name="T22" fmla="*/ 0 w 3712"/>
              <a:gd name="T23" fmla="*/ 1920 h 3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12" h="3840">
                <a:moveTo>
                  <a:pt x="0" y="1920"/>
                </a:moveTo>
                <a:cubicBezTo>
                  <a:pt x="0" y="860"/>
                  <a:pt x="831" y="0"/>
                  <a:pt x="1856" y="0"/>
                </a:cubicBezTo>
                <a:cubicBezTo>
                  <a:pt x="1856" y="0"/>
                  <a:pt x="1856" y="0"/>
                  <a:pt x="1856" y="0"/>
                </a:cubicBezTo>
                <a:lnTo>
                  <a:pt x="1856" y="0"/>
                </a:lnTo>
                <a:cubicBezTo>
                  <a:pt x="2882" y="0"/>
                  <a:pt x="3712" y="860"/>
                  <a:pt x="3712" y="1920"/>
                </a:cubicBezTo>
                <a:cubicBezTo>
                  <a:pt x="3712" y="1920"/>
                  <a:pt x="3712" y="1920"/>
                  <a:pt x="3712" y="1920"/>
                </a:cubicBezTo>
                <a:lnTo>
                  <a:pt x="3712" y="1920"/>
                </a:lnTo>
                <a:cubicBezTo>
                  <a:pt x="3712" y="2981"/>
                  <a:pt x="2882" y="3840"/>
                  <a:pt x="1856" y="3840"/>
                </a:cubicBezTo>
                <a:cubicBezTo>
                  <a:pt x="1856" y="3840"/>
                  <a:pt x="1856" y="3840"/>
                  <a:pt x="1856" y="3840"/>
                </a:cubicBezTo>
                <a:lnTo>
                  <a:pt x="1856" y="3840"/>
                </a:lnTo>
                <a:cubicBezTo>
                  <a:pt x="831" y="3840"/>
                  <a:pt x="0" y="2981"/>
                  <a:pt x="0" y="1920"/>
                </a:cubicBezTo>
                <a:cubicBezTo>
                  <a:pt x="0" y="1920"/>
                  <a:pt x="0" y="1920"/>
                  <a:pt x="0" y="192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1963" y="1757362"/>
            <a:ext cx="2068513" cy="2045667"/>
          </a:xfrm>
          <a:custGeom>
            <a:avLst/>
            <a:gdLst>
              <a:gd name="T0" fmla="*/ 13 w 1303"/>
              <a:gd name="T1" fmla="*/ 462 h 1156"/>
              <a:gd name="T2" fmla="*/ 78 w 1303"/>
              <a:gd name="T3" fmla="*/ 303 h 1156"/>
              <a:gd name="T4" fmla="*/ 190 w 1303"/>
              <a:gd name="T5" fmla="*/ 170 h 1156"/>
              <a:gd name="T6" fmla="*/ 340 w 1303"/>
              <a:gd name="T7" fmla="*/ 70 h 1156"/>
              <a:gd name="T8" fmla="*/ 519 w 1303"/>
              <a:gd name="T9" fmla="*/ 11 h 1156"/>
              <a:gd name="T10" fmla="*/ 717 w 1303"/>
              <a:gd name="T11" fmla="*/ 3 h 1156"/>
              <a:gd name="T12" fmla="*/ 905 w 1303"/>
              <a:gd name="T13" fmla="*/ 45 h 1156"/>
              <a:gd name="T14" fmla="*/ 1066 w 1303"/>
              <a:gd name="T15" fmla="*/ 132 h 1156"/>
              <a:gd name="T16" fmla="*/ 1192 w 1303"/>
              <a:gd name="T17" fmla="*/ 254 h 1156"/>
              <a:gd name="T18" fmla="*/ 1274 w 1303"/>
              <a:gd name="T19" fmla="*/ 405 h 1156"/>
              <a:gd name="T20" fmla="*/ 1303 w 1303"/>
              <a:gd name="T21" fmla="*/ 577 h 1156"/>
              <a:gd name="T22" fmla="*/ 1274 w 1303"/>
              <a:gd name="T23" fmla="*/ 749 h 1156"/>
              <a:gd name="T24" fmla="*/ 1193 w 1303"/>
              <a:gd name="T25" fmla="*/ 900 h 1156"/>
              <a:gd name="T26" fmla="*/ 1067 w 1303"/>
              <a:gd name="T27" fmla="*/ 1023 h 1156"/>
              <a:gd name="T28" fmla="*/ 906 w 1303"/>
              <a:gd name="T29" fmla="*/ 1110 h 1156"/>
              <a:gd name="T30" fmla="*/ 719 w 1303"/>
              <a:gd name="T31" fmla="*/ 1153 h 1156"/>
              <a:gd name="T32" fmla="*/ 521 w 1303"/>
              <a:gd name="T33" fmla="*/ 1144 h 1156"/>
              <a:gd name="T34" fmla="*/ 341 w 1303"/>
              <a:gd name="T35" fmla="*/ 1086 h 1156"/>
              <a:gd name="T36" fmla="*/ 191 w 1303"/>
              <a:gd name="T37" fmla="*/ 987 h 1156"/>
              <a:gd name="T38" fmla="*/ 79 w 1303"/>
              <a:gd name="T39" fmla="*/ 854 h 1156"/>
              <a:gd name="T40" fmla="*/ 13 w 1303"/>
              <a:gd name="T41" fmla="*/ 695 h 1156"/>
              <a:gd name="T42" fmla="*/ 36 w 1303"/>
              <a:gd name="T43" fmla="*/ 633 h 1156"/>
              <a:gd name="T44" fmla="*/ 81 w 1303"/>
              <a:gd name="T45" fmla="*/ 791 h 1156"/>
              <a:gd name="T46" fmla="*/ 174 w 1303"/>
              <a:gd name="T47" fmla="*/ 927 h 1156"/>
              <a:gd name="T48" fmla="*/ 305 w 1303"/>
              <a:gd name="T49" fmla="*/ 1033 h 1156"/>
              <a:gd name="T50" fmla="*/ 467 w 1303"/>
              <a:gd name="T51" fmla="*/ 1103 h 1156"/>
              <a:gd name="T52" fmla="*/ 651 w 1303"/>
              <a:gd name="T53" fmla="*/ 1128 h 1156"/>
              <a:gd name="T54" fmla="*/ 835 w 1303"/>
              <a:gd name="T55" fmla="*/ 1103 h 1156"/>
              <a:gd name="T56" fmla="*/ 997 w 1303"/>
              <a:gd name="T57" fmla="*/ 1034 h 1156"/>
              <a:gd name="T58" fmla="*/ 1129 w 1303"/>
              <a:gd name="T59" fmla="*/ 928 h 1156"/>
              <a:gd name="T60" fmla="*/ 1221 w 1303"/>
              <a:gd name="T61" fmla="*/ 793 h 1156"/>
              <a:gd name="T62" fmla="*/ 1267 w 1303"/>
              <a:gd name="T63" fmla="*/ 634 h 1156"/>
              <a:gd name="T64" fmla="*/ 1258 w 1303"/>
              <a:gd name="T65" fmla="*/ 467 h 1156"/>
              <a:gd name="T66" fmla="*/ 1196 w 1303"/>
              <a:gd name="T67" fmla="*/ 316 h 1156"/>
              <a:gd name="T68" fmla="*/ 1090 w 1303"/>
              <a:gd name="T69" fmla="*/ 189 h 1156"/>
              <a:gd name="T70" fmla="*/ 947 w 1303"/>
              <a:gd name="T71" fmla="*/ 94 h 1156"/>
              <a:gd name="T72" fmla="*/ 777 w 1303"/>
              <a:gd name="T73" fmla="*/ 39 h 1156"/>
              <a:gd name="T74" fmla="*/ 589 w 1303"/>
              <a:gd name="T75" fmla="*/ 30 h 1156"/>
              <a:gd name="T76" fmla="*/ 412 w 1303"/>
              <a:gd name="T77" fmla="*/ 70 h 1156"/>
              <a:gd name="T78" fmla="*/ 258 w 1303"/>
              <a:gd name="T79" fmla="*/ 153 h 1156"/>
              <a:gd name="T80" fmla="*/ 139 w 1303"/>
              <a:gd name="T81" fmla="*/ 270 h 1156"/>
              <a:gd name="T82" fmla="*/ 61 w 1303"/>
              <a:gd name="T83" fmla="*/ 413 h 1156"/>
              <a:gd name="T84" fmla="*/ 33 w 1303"/>
              <a:gd name="T85" fmla="*/ 577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03" h="1156">
                <a:moveTo>
                  <a:pt x="0" y="578"/>
                </a:moveTo>
                <a:lnTo>
                  <a:pt x="4" y="519"/>
                </a:lnTo>
                <a:lnTo>
                  <a:pt x="13" y="462"/>
                </a:lnTo>
                <a:lnTo>
                  <a:pt x="29" y="407"/>
                </a:lnTo>
                <a:lnTo>
                  <a:pt x="51" y="353"/>
                </a:lnTo>
                <a:lnTo>
                  <a:pt x="78" y="303"/>
                </a:lnTo>
                <a:lnTo>
                  <a:pt x="111" y="255"/>
                </a:lnTo>
                <a:lnTo>
                  <a:pt x="148" y="211"/>
                </a:lnTo>
                <a:lnTo>
                  <a:pt x="190" y="170"/>
                </a:lnTo>
                <a:lnTo>
                  <a:pt x="236" y="132"/>
                </a:lnTo>
                <a:lnTo>
                  <a:pt x="286" y="99"/>
                </a:lnTo>
                <a:lnTo>
                  <a:pt x="340" y="70"/>
                </a:lnTo>
                <a:lnTo>
                  <a:pt x="397" y="45"/>
                </a:lnTo>
                <a:lnTo>
                  <a:pt x="457" y="26"/>
                </a:lnTo>
                <a:lnTo>
                  <a:pt x="519" y="11"/>
                </a:lnTo>
                <a:lnTo>
                  <a:pt x="584" y="3"/>
                </a:lnTo>
                <a:lnTo>
                  <a:pt x="651" y="0"/>
                </a:lnTo>
                <a:lnTo>
                  <a:pt x="717" y="3"/>
                </a:lnTo>
                <a:lnTo>
                  <a:pt x="782" y="11"/>
                </a:lnTo>
                <a:lnTo>
                  <a:pt x="845" y="25"/>
                </a:lnTo>
                <a:lnTo>
                  <a:pt x="905" y="45"/>
                </a:lnTo>
                <a:lnTo>
                  <a:pt x="962" y="69"/>
                </a:lnTo>
                <a:lnTo>
                  <a:pt x="1016" y="98"/>
                </a:lnTo>
                <a:lnTo>
                  <a:pt x="1066" y="132"/>
                </a:lnTo>
                <a:lnTo>
                  <a:pt x="1112" y="169"/>
                </a:lnTo>
                <a:lnTo>
                  <a:pt x="1154" y="210"/>
                </a:lnTo>
                <a:lnTo>
                  <a:pt x="1192" y="254"/>
                </a:lnTo>
                <a:lnTo>
                  <a:pt x="1224" y="302"/>
                </a:lnTo>
                <a:lnTo>
                  <a:pt x="1252" y="352"/>
                </a:lnTo>
                <a:lnTo>
                  <a:pt x="1274" y="405"/>
                </a:lnTo>
                <a:lnTo>
                  <a:pt x="1290" y="461"/>
                </a:lnTo>
                <a:lnTo>
                  <a:pt x="1300" y="518"/>
                </a:lnTo>
                <a:lnTo>
                  <a:pt x="1303" y="577"/>
                </a:lnTo>
                <a:lnTo>
                  <a:pt x="1300" y="636"/>
                </a:lnTo>
                <a:lnTo>
                  <a:pt x="1290" y="693"/>
                </a:lnTo>
                <a:lnTo>
                  <a:pt x="1274" y="749"/>
                </a:lnTo>
                <a:lnTo>
                  <a:pt x="1252" y="802"/>
                </a:lnTo>
                <a:lnTo>
                  <a:pt x="1225" y="852"/>
                </a:lnTo>
                <a:lnTo>
                  <a:pt x="1193" y="900"/>
                </a:lnTo>
                <a:lnTo>
                  <a:pt x="1155" y="945"/>
                </a:lnTo>
                <a:lnTo>
                  <a:pt x="1113" y="986"/>
                </a:lnTo>
                <a:lnTo>
                  <a:pt x="1067" y="1023"/>
                </a:lnTo>
                <a:lnTo>
                  <a:pt x="1017" y="1057"/>
                </a:lnTo>
                <a:lnTo>
                  <a:pt x="963" y="1085"/>
                </a:lnTo>
                <a:lnTo>
                  <a:pt x="906" y="1110"/>
                </a:lnTo>
                <a:lnTo>
                  <a:pt x="847" y="1129"/>
                </a:lnTo>
                <a:lnTo>
                  <a:pt x="784" y="1144"/>
                </a:lnTo>
                <a:lnTo>
                  <a:pt x="719" y="1153"/>
                </a:lnTo>
                <a:lnTo>
                  <a:pt x="652" y="1156"/>
                </a:lnTo>
                <a:lnTo>
                  <a:pt x="586" y="1153"/>
                </a:lnTo>
                <a:lnTo>
                  <a:pt x="521" y="1144"/>
                </a:lnTo>
                <a:lnTo>
                  <a:pt x="458" y="1130"/>
                </a:lnTo>
                <a:lnTo>
                  <a:pt x="398" y="1110"/>
                </a:lnTo>
                <a:lnTo>
                  <a:pt x="341" y="1086"/>
                </a:lnTo>
                <a:lnTo>
                  <a:pt x="288" y="1057"/>
                </a:lnTo>
                <a:lnTo>
                  <a:pt x="237" y="1024"/>
                </a:lnTo>
                <a:lnTo>
                  <a:pt x="191" y="987"/>
                </a:lnTo>
                <a:lnTo>
                  <a:pt x="149" y="946"/>
                </a:lnTo>
                <a:lnTo>
                  <a:pt x="112" y="902"/>
                </a:lnTo>
                <a:lnTo>
                  <a:pt x="79" y="854"/>
                </a:lnTo>
                <a:lnTo>
                  <a:pt x="51" y="803"/>
                </a:lnTo>
                <a:lnTo>
                  <a:pt x="29" y="750"/>
                </a:lnTo>
                <a:lnTo>
                  <a:pt x="13" y="695"/>
                </a:lnTo>
                <a:lnTo>
                  <a:pt x="4" y="637"/>
                </a:lnTo>
                <a:lnTo>
                  <a:pt x="0" y="578"/>
                </a:lnTo>
                <a:close/>
                <a:moveTo>
                  <a:pt x="36" y="633"/>
                </a:moveTo>
                <a:lnTo>
                  <a:pt x="45" y="688"/>
                </a:lnTo>
                <a:lnTo>
                  <a:pt x="60" y="741"/>
                </a:lnTo>
                <a:lnTo>
                  <a:pt x="81" y="791"/>
                </a:lnTo>
                <a:lnTo>
                  <a:pt x="107" y="839"/>
                </a:lnTo>
                <a:lnTo>
                  <a:pt x="138" y="885"/>
                </a:lnTo>
                <a:lnTo>
                  <a:pt x="174" y="927"/>
                </a:lnTo>
                <a:lnTo>
                  <a:pt x="214" y="966"/>
                </a:lnTo>
                <a:lnTo>
                  <a:pt x="257" y="1002"/>
                </a:lnTo>
                <a:lnTo>
                  <a:pt x="305" y="1033"/>
                </a:lnTo>
                <a:lnTo>
                  <a:pt x="356" y="1061"/>
                </a:lnTo>
                <a:lnTo>
                  <a:pt x="410" y="1084"/>
                </a:lnTo>
                <a:lnTo>
                  <a:pt x="467" y="1103"/>
                </a:lnTo>
                <a:lnTo>
                  <a:pt x="526" y="1116"/>
                </a:lnTo>
                <a:lnTo>
                  <a:pt x="587" y="1125"/>
                </a:lnTo>
                <a:lnTo>
                  <a:pt x="651" y="1128"/>
                </a:lnTo>
                <a:lnTo>
                  <a:pt x="714" y="1125"/>
                </a:lnTo>
                <a:lnTo>
                  <a:pt x="775" y="1117"/>
                </a:lnTo>
                <a:lnTo>
                  <a:pt x="835" y="1103"/>
                </a:lnTo>
                <a:lnTo>
                  <a:pt x="892" y="1085"/>
                </a:lnTo>
                <a:lnTo>
                  <a:pt x="946" y="1062"/>
                </a:lnTo>
                <a:lnTo>
                  <a:pt x="997" y="1034"/>
                </a:lnTo>
                <a:lnTo>
                  <a:pt x="1045" y="1003"/>
                </a:lnTo>
                <a:lnTo>
                  <a:pt x="1089" y="967"/>
                </a:lnTo>
                <a:lnTo>
                  <a:pt x="1129" y="928"/>
                </a:lnTo>
                <a:lnTo>
                  <a:pt x="1164" y="886"/>
                </a:lnTo>
                <a:lnTo>
                  <a:pt x="1195" y="840"/>
                </a:lnTo>
                <a:lnTo>
                  <a:pt x="1221" y="793"/>
                </a:lnTo>
                <a:lnTo>
                  <a:pt x="1243" y="742"/>
                </a:lnTo>
                <a:lnTo>
                  <a:pt x="1258" y="689"/>
                </a:lnTo>
                <a:lnTo>
                  <a:pt x="1267" y="634"/>
                </a:lnTo>
                <a:lnTo>
                  <a:pt x="1271" y="578"/>
                </a:lnTo>
                <a:lnTo>
                  <a:pt x="1267" y="522"/>
                </a:lnTo>
                <a:lnTo>
                  <a:pt x="1258" y="467"/>
                </a:lnTo>
                <a:lnTo>
                  <a:pt x="1243" y="415"/>
                </a:lnTo>
                <a:lnTo>
                  <a:pt x="1222" y="364"/>
                </a:lnTo>
                <a:lnTo>
                  <a:pt x="1196" y="316"/>
                </a:lnTo>
                <a:lnTo>
                  <a:pt x="1165" y="271"/>
                </a:lnTo>
                <a:lnTo>
                  <a:pt x="1129" y="228"/>
                </a:lnTo>
                <a:lnTo>
                  <a:pt x="1090" y="189"/>
                </a:lnTo>
                <a:lnTo>
                  <a:pt x="1046" y="154"/>
                </a:lnTo>
                <a:lnTo>
                  <a:pt x="998" y="122"/>
                </a:lnTo>
                <a:lnTo>
                  <a:pt x="947" y="94"/>
                </a:lnTo>
                <a:lnTo>
                  <a:pt x="893" y="71"/>
                </a:lnTo>
                <a:lnTo>
                  <a:pt x="836" y="53"/>
                </a:lnTo>
                <a:lnTo>
                  <a:pt x="777" y="39"/>
                </a:lnTo>
                <a:lnTo>
                  <a:pt x="716" y="30"/>
                </a:lnTo>
                <a:lnTo>
                  <a:pt x="652" y="28"/>
                </a:lnTo>
                <a:lnTo>
                  <a:pt x="589" y="30"/>
                </a:lnTo>
                <a:lnTo>
                  <a:pt x="528" y="39"/>
                </a:lnTo>
                <a:lnTo>
                  <a:pt x="469" y="52"/>
                </a:lnTo>
                <a:lnTo>
                  <a:pt x="412" y="70"/>
                </a:lnTo>
                <a:lnTo>
                  <a:pt x="357" y="94"/>
                </a:lnTo>
                <a:lnTo>
                  <a:pt x="306" y="121"/>
                </a:lnTo>
                <a:lnTo>
                  <a:pt x="258" y="153"/>
                </a:lnTo>
                <a:lnTo>
                  <a:pt x="215" y="188"/>
                </a:lnTo>
                <a:lnTo>
                  <a:pt x="175" y="227"/>
                </a:lnTo>
                <a:lnTo>
                  <a:pt x="139" y="270"/>
                </a:lnTo>
                <a:lnTo>
                  <a:pt x="108" y="315"/>
                </a:lnTo>
                <a:lnTo>
                  <a:pt x="82" y="363"/>
                </a:lnTo>
                <a:lnTo>
                  <a:pt x="61" y="413"/>
                </a:lnTo>
                <a:lnTo>
                  <a:pt x="46" y="466"/>
                </a:lnTo>
                <a:lnTo>
                  <a:pt x="36" y="521"/>
                </a:lnTo>
                <a:lnTo>
                  <a:pt x="33" y="577"/>
                </a:lnTo>
                <a:lnTo>
                  <a:pt x="36" y="633"/>
                </a:lnTo>
                <a:close/>
              </a:path>
            </a:pathLst>
          </a:custGeom>
          <a:solidFill>
            <a:srgbClr val="4F81BD"/>
          </a:solidFill>
          <a:ln w="0" cap="flat">
            <a:solidFill>
              <a:srgbClr val="4F81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045046" y="2573923"/>
            <a:ext cx="9361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Support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253" y="3858161"/>
            <a:ext cx="22002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Verdana"/>
                <a:cs typeface="Verdana"/>
              </a:rPr>
              <a:t>1=Not at all supportive</a:t>
            </a:r>
          </a:p>
          <a:p>
            <a:r>
              <a:rPr lang="en-US" sz="1600" dirty="0">
                <a:solidFill>
                  <a:srgbClr val="000000"/>
                </a:solidFill>
                <a:ea typeface="Verdana"/>
                <a:cs typeface="Verdana"/>
              </a:rPr>
              <a:t>2=Interested</a:t>
            </a:r>
          </a:p>
          <a:p>
            <a:r>
              <a:rPr lang="en-US" sz="1600" dirty="0">
                <a:solidFill>
                  <a:srgbClr val="000000"/>
                </a:solidFill>
                <a:ea typeface="Verdana"/>
                <a:cs typeface="Verdana"/>
              </a:rPr>
              <a:t>3=Somewhat supportive</a:t>
            </a:r>
          </a:p>
          <a:p>
            <a:r>
              <a:rPr lang="en-US" sz="1600" dirty="0">
                <a:solidFill>
                  <a:srgbClr val="000000"/>
                </a:solidFill>
                <a:ea typeface="Verdana"/>
                <a:cs typeface="Verdana"/>
              </a:rPr>
              <a:t>4=Supportive</a:t>
            </a:r>
          </a:p>
          <a:p>
            <a:r>
              <a:rPr lang="en-US" sz="1600" dirty="0">
                <a:solidFill>
                  <a:srgbClr val="000000"/>
                </a:solidFill>
                <a:ea typeface="Verdana"/>
                <a:cs typeface="Verdana"/>
              </a:rPr>
              <a:t>5=Extremely supportive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468907" y="3858161"/>
            <a:ext cx="218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Verdana"/>
                <a:cs typeface="Verdana"/>
              </a:rPr>
              <a:t>1=Not very influential</a:t>
            </a:r>
          </a:p>
          <a:p>
            <a:r>
              <a:rPr lang="en-US" sz="1600" dirty="0">
                <a:solidFill>
                  <a:srgbClr val="000000"/>
                </a:solidFill>
                <a:ea typeface="Verdana"/>
                <a:cs typeface="Verdana"/>
              </a:rPr>
              <a:t>2=Somewhat influential</a:t>
            </a:r>
          </a:p>
          <a:p>
            <a:r>
              <a:rPr lang="en-US" sz="1600" dirty="0">
                <a:solidFill>
                  <a:srgbClr val="000000"/>
                </a:solidFill>
                <a:ea typeface="Verdana"/>
                <a:cs typeface="Verdana"/>
              </a:rPr>
              <a:t>3=Influential</a:t>
            </a:r>
          </a:p>
          <a:p>
            <a:r>
              <a:rPr lang="en-US" sz="1600" dirty="0">
                <a:solidFill>
                  <a:srgbClr val="000000"/>
                </a:solidFill>
                <a:ea typeface="Verdana"/>
                <a:cs typeface="Verdana"/>
              </a:rPr>
              <a:t>4=Extremely influential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238876" y="3858161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/>
            <a:r>
              <a:rPr lang="en-US" sz="1600" dirty="0">
                <a:solidFill>
                  <a:srgbClr val="000000"/>
                </a:solidFill>
                <a:ea typeface="Verdana"/>
                <a:cs typeface="Verdana"/>
              </a:rPr>
              <a:t>1=Not very confident in the rating</a:t>
            </a:r>
          </a:p>
          <a:p>
            <a:r>
              <a:rPr lang="en-US" sz="1600" dirty="0">
                <a:solidFill>
                  <a:srgbClr val="000000"/>
                </a:solidFill>
                <a:ea typeface="Verdana"/>
                <a:cs typeface="Verdana"/>
              </a:rPr>
              <a:t>2=Somewhat confident</a:t>
            </a:r>
          </a:p>
          <a:p>
            <a:r>
              <a:rPr lang="en-US" sz="1600" dirty="0">
                <a:solidFill>
                  <a:srgbClr val="000000"/>
                </a:solidFill>
                <a:ea typeface="Verdana"/>
                <a:cs typeface="Verdana"/>
              </a:rPr>
              <a:t>3=Extremely confident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81782" y="5325707"/>
            <a:ext cx="7765294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NOTE: You must identify </a:t>
            </a:r>
            <a:r>
              <a:rPr lang="en-US" i="1" dirty="0">
                <a:solidFill>
                  <a:schemeClr val="bg1"/>
                </a:solidFill>
              </a:rPr>
              <a:t>observable characteristics or behaviors </a:t>
            </a:r>
            <a:r>
              <a:rPr lang="en-US" dirty="0">
                <a:solidFill>
                  <a:schemeClr val="bg1"/>
                </a:solidFill>
              </a:rPr>
              <a:t>that differentiate each “level” on the scale for consistency between raters and ratings.</a:t>
            </a:r>
          </a:p>
        </p:txBody>
      </p:sp>
      <p:sp>
        <p:nvSpPr>
          <p:cNvPr id="17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2593975" y="2362200"/>
            <a:ext cx="646113" cy="691918"/>
          </a:xfrm>
          <a:custGeom>
            <a:avLst/>
            <a:gdLst>
              <a:gd name="T0" fmla="*/ 0 w 407"/>
              <a:gd name="T1" fmla="*/ 140 h 391"/>
              <a:gd name="T2" fmla="*/ 138 w 407"/>
              <a:gd name="T3" fmla="*/ 140 h 391"/>
              <a:gd name="T4" fmla="*/ 138 w 407"/>
              <a:gd name="T5" fmla="*/ 0 h 391"/>
              <a:gd name="T6" fmla="*/ 269 w 407"/>
              <a:gd name="T7" fmla="*/ 0 h 391"/>
              <a:gd name="T8" fmla="*/ 269 w 407"/>
              <a:gd name="T9" fmla="*/ 140 h 391"/>
              <a:gd name="T10" fmla="*/ 407 w 407"/>
              <a:gd name="T11" fmla="*/ 140 h 391"/>
              <a:gd name="T12" fmla="*/ 407 w 407"/>
              <a:gd name="T13" fmla="*/ 252 h 391"/>
              <a:gd name="T14" fmla="*/ 269 w 407"/>
              <a:gd name="T15" fmla="*/ 252 h 391"/>
              <a:gd name="T16" fmla="*/ 269 w 407"/>
              <a:gd name="T17" fmla="*/ 391 h 391"/>
              <a:gd name="T18" fmla="*/ 138 w 407"/>
              <a:gd name="T19" fmla="*/ 391 h 391"/>
              <a:gd name="T20" fmla="*/ 138 w 407"/>
              <a:gd name="T21" fmla="*/ 252 h 391"/>
              <a:gd name="T22" fmla="*/ 0 w 407"/>
              <a:gd name="T23" fmla="*/ 252 h 391"/>
              <a:gd name="T24" fmla="*/ 0 w 407"/>
              <a:gd name="T25" fmla="*/ 140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7" h="391">
                <a:moveTo>
                  <a:pt x="0" y="140"/>
                </a:moveTo>
                <a:lnTo>
                  <a:pt x="138" y="140"/>
                </a:lnTo>
                <a:lnTo>
                  <a:pt x="138" y="0"/>
                </a:lnTo>
                <a:lnTo>
                  <a:pt x="269" y="0"/>
                </a:lnTo>
                <a:lnTo>
                  <a:pt x="269" y="140"/>
                </a:lnTo>
                <a:lnTo>
                  <a:pt x="407" y="140"/>
                </a:lnTo>
                <a:lnTo>
                  <a:pt x="407" y="252"/>
                </a:lnTo>
                <a:lnTo>
                  <a:pt x="269" y="252"/>
                </a:lnTo>
                <a:lnTo>
                  <a:pt x="269" y="391"/>
                </a:lnTo>
                <a:lnTo>
                  <a:pt x="138" y="391"/>
                </a:lnTo>
                <a:lnTo>
                  <a:pt x="138" y="252"/>
                </a:lnTo>
                <a:lnTo>
                  <a:pt x="0" y="252"/>
                </a:lnTo>
                <a:lnTo>
                  <a:pt x="0" y="140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571750"/>
            <a:ext cx="652463" cy="224741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3338513" y="1778000"/>
            <a:ext cx="2087563" cy="1930643"/>
          </a:xfrm>
          <a:custGeom>
            <a:avLst/>
            <a:gdLst>
              <a:gd name="T0" fmla="*/ 0 w 3840"/>
              <a:gd name="T1" fmla="*/ 1856 h 3712"/>
              <a:gd name="T2" fmla="*/ 1920 w 3840"/>
              <a:gd name="T3" fmla="*/ 0 h 3712"/>
              <a:gd name="T4" fmla="*/ 1920 w 3840"/>
              <a:gd name="T5" fmla="*/ 0 h 3712"/>
              <a:gd name="T6" fmla="*/ 1920 w 3840"/>
              <a:gd name="T7" fmla="*/ 0 h 3712"/>
              <a:gd name="T8" fmla="*/ 3840 w 3840"/>
              <a:gd name="T9" fmla="*/ 1856 h 3712"/>
              <a:gd name="T10" fmla="*/ 3840 w 3840"/>
              <a:gd name="T11" fmla="*/ 1856 h 3712"/>
              <a:gd name="T12" fmla="*/ 3840 w 3840"/>
              <a:gd name="T13" fmla="*/ 1856 h 3712"/>
              <a:gd name="T14" fmla="*/ 1920 w 3840"/>
              <a:gd name="T15" fmla="*/ 3712 h 3712"/>
              <a:gd name="T16" fmla="*/ 1920 w 3840"/>
              <a:gd name="T17" fmla="*/ 3712 h 3712"/>
              <a:gd name="T18" fmla="*/ 1920 w 3840"/>
              <a:gd name="T19" fmla="*/ 3712 h 3712"/>
              <a:gd name="T20" fmla="*/ 0 w 3840"/>
              <a:gd name="T21" fmla="*/ 1856 h 3712"/>
              <a:gd name="T22" fmla="*/ 0 w 3840"/>
              <a:gd name="T23" fmla="*/ 1856 h 3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40" h="3712">
                <a:moveTo>
                  <a:pt x="0" y="1856"/>
                </a:moveTo>
                <a:cubicBezTo>
                  <a:pt x="0" y="831"/>
                  <a:pt x="860" y="0"/>
                  <a:pt x="1920" y="0"/>
                </a:cubicBezTo>
                <a:cubicBezTo>
                  <a:pt x="1920" y="0"/>
                  <a:pt x="1920" y="0"/>
                  <a:pt x="1920" y="0"/>
                </a:cubicBezTo>
                <a:lnTo>
                  <a:pt x="1920" y="0"/>
                </a:lnTo>
                <a:cubicBezTo>
                  <a:pt x="2981" y="0"/>
                  <a:pt x="3840" y="831"/>
                  <a:pt x="3840" y="1856"/>
                </a:cubicBezTo>
                <a:cubicBezTo>
                  <a:pt x="3840" y="1856"/>
                  <a:pt x="3840" y="1856"/>
                  <a:pt x="3840" y="1856"/>
                </a:cubicBezTo>
                <a:lnTo>
                  <a:pt x="3840" y="1856"/>
                </a:lnTo>
                <a:cubicBezTo>
                  <a:pt x="3840" y="2882"/>
                  <a:pt x="2981" y="3712"/>
                  <a:pt x="1920" y="3712"/>
                </a:cubicBezTo>
                <a:cubicBezTo>
                  <a:pt x="1920" y="3712"/>
                  <a:pt x="1920" y="3712"/>
                  <a:pt x="1920" y="3712"/>
                </a:cubicBezTo>
                <a:lnTo>
                  <a:pt x="1920" y="3712"/>
                </a:lnTo>
                <a:cubicBezTo>
                  <a:pt x="860" y="3712"/>
                  <a:pt x="0" y="2882"/>
                  <a:pt x="0" y="1856"/>
                </a:cubicBezTo>
                <a:cubicBezTo>
                  <a:pt x="0" y="1856"/>
                  <a:pt x="0" y="1856"/>
                  <a:pt x="0" y="185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1" descr="Circle that reads &quot;Influence&quot;" title="Image"/>
          <p:cNvSpPr>
            <a:spLocks noEditPoints="1"/>
          </p:cNvSpPr>
          <p:nvPr/>
        </p:nvSpPr>
        <p:spPr bwMode="auto">
          <a:xfrm>
            <a:off x="3313113" y="1757363"/>
            <a:ext cx="2138363" cy="1978422"/>
          </a:xfrm>
          <a:custGeom>
            <a:avLst/>
            <a:gdLst>
              <a:gd name="T0" fmla="*/ 14 w 1347"/>
              <a:gd name="T1" fmla="*/ 447 h 1118"/>
              <a:gd name="T2" fmla="*/ 81 w 1347"/>
              <a:gd name="T3" fmla="*/ 293 h 1118"/>
              <a:gd name="T4" fmla="*/ 197 w 1347"/>
              <a:gd name="T5" fmla="*/ 164 h 1118"/>
              <a:gd name="T6" fmla="*/ 352 w 1347"/>
              <a:gd name="T7" fmla="*/ 67 h 1118"/>
              <a:gd name="T8" fmla="*/ 537 w 1347"/>
              <a:gd name="T9" fmla="*/ 11 h 1118"/>
              <a:gd name="T10" fmla="*/ 742 w 1347"/>
              <a:gd name="T11" fmla="*/ 3 h 1118"/>
              <a:gd name="T12" fmla="*/ 935 w 1347"/>
              <a:gd name="T13" fmla="*/ 43 h 1118"/>
              <a:gd name="T14" fmla="*/ 1102 w 1347"/>
              <a:gd name="T15" fmla="*/ 127 h 1118"/>
              <a:gd name="T16" fmla="*/ 1232 w 1347"/>
              <a:gd name="T17" fmla="*/ 245 h 1118"/>
              <a:gd name="T18" fmla="*/ 1317 w 1347"/>
              <a:gd name="T19" fmla="*/ 392 h 1118"/>
              <a:gd name="T20" fmla="*/ 1347 w 1347"/>
              <a:gd name="T21" fmla="*/ 558 h 1118"/>
              <a:gd name="T22" fmla="*/ 1317 w 1347"/>
              <a:gd name="T23" fmla="*/ 725 h 1118"/>
              <a:gd name="T24" fmla="*/ 1233 w 1347"/>
              <a:gd name="T25" fmla="*/ 871 h 1118"/>
              <a:gd name="T26" fmla="*/ 1103 w 1347"/>
              <a:gd name="T27" fmla="*/ 990 h 1118"/>
              <a:gd name="T28" fmla="*/ 937 w 1347"/>
              <a:gd name="T29" fmla="*/ 1074 h 1118"/>
              <a:gd name="T30" fmla="*/ 743 w 1347"/>
              <a:gd name="T31" fmla="*/ 1115 h 1118"/>
              <a:gd name="T32" fmla="*/ 539 w 1347"/>
              <a:gd name="T33" fmla="*/ 1107 h 1118"/>
              <a:gd name="T34" fmla="*/ 354 w 1347"/>
              <a:gd name="T35" fmla="*/ 1051 h 1118"/>
              <a:gd name="T36" fmla="*/ 198 w 1347"/>
              <a:gd name="T37" fmla="*/ 955 h 1118"/>
              <a:gd name="T38" fmla="*/ 82 w 1347"/>
              <a:gd name="T39" fmla="*/ 826 h 1118"/>
              <a:gd name="T40" fmla="*/ 14 w 1347"/>
              <a:gd name="T41" fmla="*/ 672 h 1118"/>
              <a:gd name="T42" fmla="*/ 36 w 1347"/>
              <a:gd name="T43" fmla="*/ 612 h 1118"/>
              <a:gd name="T44" fmla="*/ 83 w 1347"/>
              <a:gd name="T45" fmla="*/ 765 h 1118"/>
              <a:gd name="T46" fmla="*/ 179 w 1347"/>
              <a:gd name="T47" fmla="*/ 896 h 1118"/>
              <a:gd name="T48" fmla="*/ 315 w 1347"/>
              <a:gd name="T49" fmla="*/ 999 h 1118"/>
              <a:gd name="T50" fmla="*/ 482 w 1347"/>
              <a:gd name="T51" fmla="*/ 1066 h 1118"/>
              <a:gd name="T52" fmla="*/ 673 w 1347"/>
              <a:gd name="T53" fmla="*/ 1090 h 1118"/>
              <a:gd name="T54" fmla="*/ 864 w 1347"/>
              <a:gd name="T55" fmla="*/ 1066 h 1118"/>
              <a:gd name="T56" fmla="*/ 1032 w 1347"/>
              <a:gd name="T57" fmla="*/ 1000 h 1118"/>
              <a:gd name="T58" fmla="*/ 1168 w 1347"/>
              <a:gd name="T59" fmla="*/ 897 h 1118"/>
              <a:gd name="T60" fmla="*/ 1264 w 1347"/>
              <a:gd name="T61" fmla="*/ 766 h 1118"/>
              <a:gd name="T62" fmla="*/ 1311 w 1347"/>
              <a:gd name="T63" fmla="*/ 614 h 1118"/>
              <a:gd name="T64" fmla="*/ 1302 w 1347"/>
              <a:gd name="T65" fmla="*/ 453 h 1118"/>
              <a:gd name="T66" fmla="*/ 1238 w 1347"/>
              <a:gd name="T67" fmla="*/ 306 h 1118"/>
              <a:gd name="T68" fmla="*/ 1128 w 1347"/>
              <a:gd name="T69" fmla="*/ 184 h 1118"/>
              <a:gd name="T70" fmla="*/ 980 w 1347"/>
              <a:gd name="T71" fmla="*/ 92 h 1118"/>
              <a:gd name="T72" fmla="*/ 804 w 1347"/>
              <a:gd name="T73" fmla="*/ 39 h 1118"/>
              <a:gd name="T74" fmla="*/ 609 w 1347"/>
              <a:gd name="T75" fmla="*/ 30 h 1118"/>
              <a:gd name="T76" fmla="*/ 425 w 1347"/>
              <a:gd name="T77" fmla="*/ 69 h 1118"/>
              <a:gd name="T78" fmla="*/ 267 w 1347"/>
              <a:gd name="T79" fmla="*/ 149 h 1118"/>
              <a:gd name="T80" fmla="*/ 143 w 1347"/>
              <a:gd name="T81" fmla="*/ 261 h 1118"/>
              <a:gd name="T82" fmla="*/ 62 w 1347"/>
              <a:gd name="T83" fmla="*/ 400 h 1118"/>
              <a:gd name="T84" fmla="*/ 33 w 1347"/>
              <a:gd name="T85" fmla="*/ 55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47" h="1118">
                <a:moveTo>
                  <a:pt x="0" y="560"/>
                </a:moveTo>
                <a:lnTo>
                  <a:pt x="4" y="502"/>
                </a:lnTo>
                <a:lnTo>
                  <a:pt x="14" y="447"/>
                </a:lnTo>
                <a:lnTo>
                  <a:pt x="30" y="393"/>
                </a:lnTo>
                <a:lnTo>
                  <a:pt x="53" y="342"/>
                </a:lnTo>
                <a:lnTo>
                  <a:pt x="81" y="293"/>
                </a:lnTo>
                <a:lnTo>
                  <a:pt x="115" y="246"/>
                </a:lnTo>
                <a:lnTo>
                  <a:pt x="154" y="203"/>
                </a:lnTo>
                <a:lnTo>
                  <a:pt x="197" y="164"/>
                </a:lnTo>
                <a:lnTo>
                  <a:pt x="245" y="127"/>
                </a:lnTo>
                <a:lnTo>
                  <a:pt x="297" y="95"/>
                </a:lnTo>
                <a:lnTo>
                  <a:pt x="352" y="67"/>
                </a:lnTo>
                <a:lnTo>
                  <a:pt x="411" y="44"/>
                </a:lnTo>
                <a:lnTo>
                  <a:pt x="473" y="25"/>
                </a:lnTo>
                <a:lnTo>
                  <a:pt x="537" y="11"/>
                </a:lnTo>
                <a:lnTo>
                  <a:pt x="604" y="3"/>
                </a:lnTo>
                <a:lnTo>
                  <a:pt x="673" y="0"/>
                </a:lnTo>
                <a:lnTo>
                  <a:pt x="742" y="3"/>
                </a:lnTo>
                <a:lnTo>
                  <a:pt x="808" y="11"/>
                </a:lnTo>
                <a:lnTo>
                  <a:pt x="873" y="24"/>
                </a:lnTo>
                <a:lnTo>
                  <a:pt x="935" y="43"/>
                </a:lnTo>
                <a:lnTo>
                  <a:pt x="994" y="67"/>
                </a:lnTo>
                <a:lnTo>
                  <a:pt x="1050" y="95"/>
                </a:lnTo>
                <a:lnTo>
                  <a:pt x="1102" y="127"/>
                </a:lnTo>
                <a:lnTo>
                  <a:pt x="1149" y="163"/>
                </a:lnTo>
                <a:lnTo>
                  <a:pt x="1193" y="202"/>
                </a:lnTo>
                <a:lnTo>
                  <a:pt x="1232" y="245"/>
                </a:lnTo>
                <a:lnTo>
                  <a:pt x="1265" y="291"/>
                </a:lnTo>
                <a:lnTo>
                  <a:pt x="1294" y="340"/>
                </a:lnTo>
                <a:lnTo>
                  <a:pt x="1317" y="392"/>
                </a:lnTo>
                <a:lnTo>
                  <a:pt x="1333" y="445"/>
                </a:lnTo>
                <a:lnTo>
                  <a:pt x="1344" y="501"/>
                </a:lnTo>
                <a:lnTo>
                  <a:pt x="1347" y="558"/>
                </a:lnTo>
                <a:lnTo>
                  <a:pt x="1344" y="615"/>
                </a:lnTo>
                <a:lnTo>
                  <a:pt x="1334" y="671"/>
                </a:lnTo>
                <a:lnTo>
                  <a:pt x="1317" y="725"/>
                </a:lnTo>
                <a:lnTo>
                  <a:pt x="1294" y="776"/>
                </a:lnTo>
                <a:lnTo>
                  <a:pt x="1266" y="825"/>
                </a:lnTo>
                <a:lnTo>
                  <a:pt x="1233" y="871"/>
                </a:lnTo>
                <a:lnTo>
                  <a:pt x="1194" y="914"/>
                </a:lnTo>
                <a:lnTo>
                  <a:pt x="1150" y="954"/>
                </a:lnTo>
                <a:lnTo>
                  <a:pt x="1103" y="990"/>
                </a:lnTo>
                <a:lnTo>
                  <a:pt x="1051" y="1022"/>
                </a:lnTo>
                <a:lnTo>
                  <a:pt x="995" y="1050"/>
                </a:lnTo>
                <a:lnTo>
                  <a:pt x="937" y="1074"/>
                </a:lnTo>
                <a:lnTo>
                  <a:pt x="875" y="1093"/>
                </a:lnTo>
                <a:lnTo>
                  <a:pt x="810" y="1107"/>
                </a:lnTo>
                <a:lnTo>
                  <a:pt x="743" y="1115"/>
                </a:lnTo>
                <a:lnTo>
                  <a:pt x="675" y="1118"/>
                </a:lnTo>
                <a:lnTo>
                  <a:pt x="606" y="1115"/>
                </a:lnTo>
                <a:lnTo>
                  <a:pt x="539" y="1107"/>
                </a:lnTo>
                <a:lnTo>
                  <a:pt x="474" y="1093"/>
                </a:lnTo>
                <a:lnTo>
                  <a:pt x="412" y="1075"/>
                </a:lnTo>
                <a:lnTo>
                  <a:pt x="354" y="1051"/>
                </a:lnTo>
                <a:lnTo>
                  <a:pt x="298" y="1023"/>
                </a:lnTo>
                <a:lnTo>
                  <a:pt x="246" y="991"/>
                </a:lnTo>
                <a:lnTo>
                  <a:pt x="198" y="955"/>
                </a:lnTo>
                <a:lnTo>
                  <a:pt x="155" y="915"/>
                </a:lnTo>
                <a:lnTo>
                  <a:pt x="116" y="872"/>
                </a:lnTo>
                <a:lnTo>
                  <a:pt x="82" y="826"/>
                </a:lnTo>
                <a:lnTo>
                  <a:pt x="54" y="778"/>
                </a:lnTo>
                <a:lnTo>
                  <a:pt x="31" y="726"/>
                </a:lnTo>
                <a:lnTo>
                  <a:pt x="14" y="672"/>
                </a:lnTo>
                <a:lnTo>
                  <a:pt x="4" y="617"/>
                </a:lnTo>
                <a:lnTo>
                  <a:pt x="0" y="560"/>
                </a:lnTo>
                <a:close/>
                <a:moveTo>
                  <a:pt x="36" y="612"/>
                </a:moveTo>
                <a:lnTo>
                  <a:pt x="46" y="665"/>
                </a:lnTo>
                <a:lnTo>
                  <a:pt x="61" y="716"/>
                </a:lnTo>
                <a:lnTo>
                  <a:pt x="83" y="765"/>
                </a:lnTo>
                <a:lnTo>
                  <a:pt x="110" y="811"/>
                </a:lnTo>
                <a:lnTo>
                  <a:pt x="142" y="855"/>
                </a:lnTo>
                <a:lnTo>
                  <a:pt x="179" y="896"/>
                </a:lnTo>
                <a:lnTo>
                  <a:pt x="220" y="934"/>
                </a:lnTo>
                <a:lnTo>
                  <a:pt x="266" y="968"/>
                </a:lnTo>
                <a:lnTo>
                  <a:pt x="315" y="999"/>
                </a:lnTo>
                <a:lnTo>
                  <a:pt x="368" y="1025"/>
                </a:lnTo>
                <a:lnTo>
                  <a:pt x="424" y="1048"/>
                </a:lnTo>
                <a:lnTo>
                  <a:pt x="482" y="1066"/>
                </a:lnTo>
                <a:lnTo>
                  <a:pt x="544" y="1079"/>
                </a:lnTo>
                <a:lnTo>
                  <a:pt x="608" y="1087"/>
                </a:lnTo>
                <a:lnTo>
                  <a:pt x="673" y="1090"/>
                </a:lnTo>
                <a:lnTo>
                  <a:pt x="739" y="1087"/>
                </a:lnTo>
                <a:lnTo>
                  <a:pt x="802" y="1079"/>
                </a:lnTo>
                <a:lnTo>
                  <a:pt x="864" y="1066"/>
                </a:lnTo>
                <a:lnTo>
                  <a:pt x="923" y="1048"/>
                </a:lnTo>
                <a:lnTo>
                  <a:pt x="979" y="1026"/>
                </a:lnTo>
                <a:lnTo>
                  <a:pt x="1032" y="1000"/>
                </a:lnTo>
                <a:lnTo>
                  <a:pt x="1081" y="969"/>
                </a:lnTo>
                <a:lnTo>
                  <a:pt x="1126" y="935"/>
                </a:lnTo>
                <a:lnTo>
                  <a:pt x="1168" y="897"/>
                </a:lnTo>
                <a:lnTo>
                  <a:pt x="1205" y="856"/>
                </a:lnTo>
                <a:lnTo>
                  <a:pt x="1237" y="812"/>
                </a:lnTo>
                <a:lnTo>
                  <a:pt x="1264" y="766"/>
                </a:lnTo>
                <a:lnTo>
                  <a:pt x="1286" y="717"/>
                </a:lnTo>
                <a:lnTo>
                  <a:pt x="1301" y="666"/>
                </a:lnTo>
                <a:lnTo>
                  <a:pt x="1311" y="614"/>
                </a:lnTo>
                <a:lnTo>
                  <a:pt x="1315" y="560"/>
                </a:lnTo>
                <a:lnTo>
                  <a:pt x="1311" y="505"/>
                </a:lnTo>
                <a:lnTo>
                  <a:pt x="1302" y="453"/>
                </a:lnTo>
                <a:lnTo>
                  <a:pt x="1286" y="402"/>
                </a:lnTo>
                <a:lnTo>
                  <a:pt x="1264" y="353"/>
                </a:lnTo>
                <a:lnTo>
                  <a:pt x="1238" y="306"/>
                </a:lnTo>
                <a:lnTo>
                  <a:pt x="1205" y="263"/>
                </a:lnTo>
                <a:lnTo>
                  <a:pt x="1169" y="221"/>
                </a:lnTo>
                <a:lnTo>
                  <a:pt x="1128" y="184"/>
                </a:lnTo>
                <a:lnTo>
                  <a:pt x="1082" y="149"/>
                </a:lnTo>
                <a:lnTo>
                  <a:pt x="1033" y="119"/>
                </a:lnTo>
                <a:lnTo>
                  <a:pt x="980" y="92"/>
                </a:lnTo>
                <a:lnTo>
                  <a:pt x="924" y="70"/>
                </a:lnTo>
                <a:lnTo>
                  <a:pt x="865" y="52"/>
                </a:lnTo>
                <a:lnTo>
                  <a:pt x="804" y="39"/>
                </a:lnTo>
                <a:lnTo>
                  <a:pt x="740" y="30"/>
                </a:lnTo>
                <a:lnTo>
                  <a:pt x="675" y="28"/>
                </a:lnTo>
                <a:lnTo>
                  <a:pt x="609" y="30"/>
                </a:lnTo>
                <a:lnTo>
                  <a:pt x="545" y="38"/>
                </a:lnTo>
                <a:lnTo>
                  <a:pt x="484" y="51"/>
                </a:lnTo>
                <a:lnTo>
                  <a:pt x="425" y="69"/>
                </a:lnTo>
                <a:lnTo>
                  <a:pt x="369" y="92"/>
                </a:lnTo>
                <a:lnTo>
                  <a:pt x="316" y="118"/>
                </a:lnTo>
                <a:lnTo>
                  <a:pt x="267" y="149"/>
                </a:lnTo>
                <a:lnTo>
                  <a:pt x="221" y="183"/>
                </a:lnTo>
                <a:lnTo>
                  <a:pt x="180" y="221"/>
                </a:lnTo>
                <a:lnTo>
                  <a:pt x="143" y="261"/>
                </a:lnTo>
                <a:lnTo>
                  <a:pt x="111" y="305"/>
                </a:lnTo>
                <a:lnTo>
                  <a:pt x="83" y="352"/>
                </a:lnTo>
                <a:lnTo>
                  <a:pt x="62" y="400"/>
                </a:lnTo>
                <a:lnTo>
                  <a:pt x="46" y="451"/>
                </a:lnTo>
                <a:lnTo>
                  <a:pt x="36" y="504"/>
                </a:lnTo>
                <a:lnTo>
                  <a:pt x="33" y="558"/>
                </a:lnTo>
                <a:lnTo>
                  <a:pt x="36" y="612"/>
                </a:lnTo>
                <a:close/>
              </a:path>
            </a:pathLst>
          </a:custGeom>
          <a:solidFill>
            <a:srgbClr val="4F81BD"/>
          </a:solidFill>
          <a:ln w="0" cap="flat">
            <a:solidFill>
              <a:srgbClr val="4F81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3810000" y="2573923"/>
            <a:ext cx="10885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Influence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269038" y="1778000"/>
            <a:ext cx="2078038" cy="1930643"/>
          </a:xfrm>
          <a:custGeom>
            <a:avLst/>
            <a:gdLst>
              <a:gd name="T0" fmla="*/ 0 w 3824"/>
              <a:gd name="T1" fmla="*/ 1856 h 3712"/>
              <a:gd name="T2" fmla="*/ 1912 w 3824"/>
              <a:gd name="T3" fmla="*/ 0 h 3712"/>
              <a:gd name="T4" fmla="*/ 1912 w 3824"/>
              <a:gd name="T5" fmla="*/ 0 h 3712"/>
              <a:gd name="T6" fmla="*/ 1912 w 3824"/>
              <a:gd name="T7" fmla="*/ 0 h 3712"/>
              <a:gd name="T8" fmla="*/ 3824 w 3824"/>
              <a:gd name="T9" fmla="*/ 1856 h 3712"/>
              <a:gd name="T10" fmla="*/ 3824 w 3824"/>
              <a:gd name="T11" fmla="*/ 1856 h 3712"/>
              <a:gd name="T12" fmla="*/ 3824 w 3824"/>
              <a:gd name="T13" fmla="*/ 1856 h 3712"/>
              <a:gd name="T14" fmla="*/ 1912 w 3824"/>
              <a:gd name="T15" fmla="*/ 3712 h 3712"/>
              <a:gd name="T16" fmla="*/ 1912 w 3824"/>
              <a:gd name="T17" fmla="*/ 3712 h 3712"/>
              <a:gd name="T18" fmla="*/ 1912 w 3824"/>
              <a:gd name="T19" fmla="*/ 3712 h 3712"/>
              <a:gd name="T20" fmla="*/ 0 w 3824"/>
              <a:gd name="T21" fmla="*/ 1856 h 3712"/>
              <a:gd name="T22" fmla="*/ 0 w 3824"/>
              <a:gd name="T23" fmla="*/ 1856 h 3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24" h="3712">
                <a:moveTo>
                  <a:pt x="0" y="1856"/>
                </a:moveTo>
                <a:cubicBezTo>
                  <a:pt x="0" y="831"/>
                  <a:pt x="857" y="0"/>
                  <a:pt x="1912" y="0"/>
                </a:cubicBezTo>
                <a:cubicBezTo>
                  <a:pt x="1912" y="0"/>
                  <a:pt x="1912" y="0"/>
                  <a:pt x="1912" y="0"/>
                </a:cubicBezTo>
                <a:lnTo>
                  <a:pt x="1912" y="0"/>
                </a:lnTo>
                <a:cubicBezTo>
                  <a:pt x="2968" y="0"/>
                  <a:pt x="3824" y="831"/>
                  <a:pt x="3824" y="1856"/>
                </a:cubicBezTo>
                <a:cubicBezTo>
                  <a:pt x="3824" y="1856"/>
                  <a:pt x="3824" y="1856"/>
                  <a:pt x="3824" y="1856"/>
                </a:cubicBezTo>
                <a:lnTo>
                  <a:pt x="3824" y="1856"/>
                </a:lnTo>
                <a:cubicBezTo>
                  <a:pt x="3824" y="2882"/>
                  <a:pt x="2968" y="3712"/>
                  <a:pt x="1912" y="3712"/>
                </a:cubicBezTo>
                <a:cubicBezTo>
                  <a:pt x="1912" y="3712"/>
                  <a:pt x="1912" y="3712"/>
                  <a:pt x="1912" y="3712"/>
                </a:cubicBezTo>
                <a:lnTo>
                  <a:pt x="1912" y="3712"/>
                </a:lnTo>
                <a:cubicBezTo>
                  <a:pt x="857" y="3712"/>
                  <a:pt x="0" y="2882"/>
                  <a:pt x="0" y="1856"/>
                </a:cubicBezTo>
                <a:cubicBezTo>
                  <a:pt x="0" y="1856"/>
                  <a:pt x="0" y="1856"/>
                  <a:pt x="0" y="185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4" descr="Circle that reads &quot;Confidence&quot;" title="Image"/>
          <p:cNvSpPr>
            <a:spLocks noEditPoints="1"/>
          </p:cNvSpPr>
          <p:nvPr/>
        </p:nvSpPr>
        <p:spPr bwMode="auto">
          <a:xfrm>
            <a:off x="6243638" y="1757363"/>
            <a:ext cx="2128838" cy="1978422"/>
          </a:xfrm>
          <a:custGeom>
            <a:avLst/>
            <a:gdLst>
              <a:gd name="T0" fmla="*/ 13 w 1341"/>
              <a:gd name="T1" fmla="*/ 447 h 1118"/>
              <a:gd name="T2" fmla="*/ 80 w 1341"/>
              <a:gd name="T3" fmla="*/ 293 h 1118"/>
              <a:gd name="T4" fmla="*/ 196 w 1341"/>
              <a:gd name="T5" fmla="*/ 164 h 1118"/>
              <a:gd name="T6" fmla="*/ 350 w 1341"/>
              <a:gd name="T7" fmla="*/ 67 h 1118"/>
              <a:gd name="T8" fmla="*/ 535 w 1341"/>
              <a:gd name="T9" fmla="*/ 11 h 1118"/>
              <a:gd name="T10" fmla="*/ 738 w 1341"/>
              <a:gd name="T11" fmla="*/ 3 h 1118"/>
              <a:gd name="T12" fmla="*/ 931 w 1341"/>
              <a:gd name="T13" fmla="*/ 43 h 1118"/>
              <a:gd name="T14" fmla="*/ 1096 w 1341"/>
              <a:gd name="T15" fmla="*/ 127 h 1118"/>
              <a:gd name="T16" fmla="*/ 1226 w 1341"/>
              <a:gd name="T17" fmla="*/ 245 h 1118"/>
              <a:gd name="T18" fmla="*/ 1311 w 1341"/>
              <a:gd name="T19" fmla="*/ 392 h 1118"/>
              <a:gd name="T20" fmla="*/ 1341 w 1341"/>
              <a:gd name="T21" fmla="*/ 558 h 1118"/>
              <a:gd name="T22" fmla="*/ 1311 w 1341"/>
              <a:gd name="T23" fmla="*/ 725 h 1118"/>
              <a:gd name="T24" fmla="*/ 1227 w 1341"/>
              <a:gd name="T25" fmla="*/ 871 h 1118"/>
              <a:gd name="T26" fmla="*/ 1098 w 1341"/>
              <a:gd name="T27" fmla="*/ 990 h 1118"/>
              <a:gd name="T28" fmla="*/ 932 w 1341"/>
              <a:gd name="T29" fmla="*/ 1074 h 1118"/>
              <a:gd name="T30" fmla="*/ 740 w 1341"/>
              <a:gd name="T31" fmla="*/ 1115 h 1118"/>
              <a:gd name="T32" fmla="*/ 536 w 1341"/>
              <a:gd name="T33" fmla="*/ 1107 h 1118"/>
              <a:gd name="T34" fmla="*/ 352 w 1341"/>
              <a:gd name="T35" fmla="*/ 1051 h 1118"/>
              <a:gd name="T36" fmla="*/ 197 w 1341"/>
              <a:gd name="T37" fmla="*/ 955 h 1118"/>
              <a:gd name="T38" fmla="*/ 81 w 1341"/>
              <a:gd name="T39" fmla="*/ 826 h 1118"/>
              <a:gd name="T40" fmla="*/ 14 w 1341"/>
              <a:gd name="T41" fmla="*/ 672 h 1118"/>
              <a:gd name="T42" fmla="*/ 36 w 1341"/>
              <a:gd name="T43" fmla="*/ 612 h 1118"/>
              <a:gd name="T44" fmla="*/ 82 w 1341"/>
              <a:gd name="T45" fmla="*/ 765 h 1118"/>
              <a:gd name="T46" fmla="*/ 178 w 1341"/>
              <a:gd name="T47" fmla="*/ 896 h 1118"/>
              <a:gd name="T48" fmla="*/ 313 w 1341"/>
              <a:gd name="T49" fmla="*/ 999 h 1118"/>
              <a:gd name="T50" fmla="*/ 480 w 1341"/>
              <a:gd name="T51" fmla="*/ 1066 h 1118"/>
              <a:gd name="T52" fmla="*/ 670 w 1341"/>
              <a:gd name="T53" fmla="*/ 1090 h 1118"/>
              <a:gd name="T54" fmla="*/ 860 w 1341"/>
              <a:gd name="T55" fmla="*/ 1066 h 1118"/>
              <a:gd name="T56" fmla="*/ 1027 w 1341"/>
              <a:gd name="T57" fmla="*/ 1000 h 1118"/>
              <a:gd name="T58" fmla="*/ 1162 w 1341"/>
              <a:gd name="T59" fmla="*/ 897 h 1118"/>
              <a:gd name="T60" fmla="*/ 1258 w 1341"/>
              <a:gd name="T61" fmla="*/ 766 h 1118"/>
              <a:gd name="T62" fmla="*/ 1305 w 1341"/>
              <a:gd name="T63" fmla="*/ 614 h 1118"/>
              <a:gd name="T64" fmla="*/ 1296 w 1341"/>
              <a:gd name="T65" fmla="*/ 453 h 1118"/>
              <a:gd name="T66" fmla="*/ 1232 w 1341"/>
              <a:gd name="T67" fmla="*/ 306 h 1118"/>
              <a:gd name="T68" fmla="*/ 1123 w 1341"/>
              <a:gd name="T69" fmla="*/ 184 h 1118"/>
              <a:gd name="T70" fmla="*/ 975 w 1341"/>
              <a:gd name="T71" fmla="*/ 92 h 1118"/>
              <a:gd name="T72" fmla="*/ 800 w 1341"/>
              <a:gd name="T73" fmla="*/ 39 h 1118"/>
              <a:gd name="T74" fmla="*/ 606 w 1341"/>
              <a:gd name="T75" fmla="*/ 30 h 1118"/>
              <a:gd name="T76" fmla="*/ 423 w 1341"/>
              <a:gd name="T77" fmla="*/ 69 h 1118"/>
              <a:gd name="T78" fmla="*/ 265 w 1341"/>
              <a:gd name="T79" fmla="*/ 149 h 1118"/>
              <a:gd name="T80" fmla="*/ 142 w 1341"/>
              <a:gd name="T81" fmla="*/ 261 h 1118"/>
              <a:gd name="T82" fmla="*/ 61 w 1341"/>
              <a:gd name="T83" fmla="*/ 400 h 1118"/>
              <a:gd name="T84" fmla="*/ 32 w 1341"/>
              <a:gd name="T85" fmla="*/ 55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41" h="1118">
                <a:moveTo>
                  <a:pt x="0" y="560"/>
                </a:moveTo>
                <a:lnTo>
                  <a:pt x="3" y="502"/>
                </a:lnTo>
                <a:lnTo>
                  <a:pt x="13" y="447"/>
                </a:lnTo>
                <a:lnTo>
                  <a:pt x="30" y="393"/>
                </a:lnTo>
                <a:lnTo>
                  <a:pt x="52" y="342"/>
                </a:lnTo>
                <a:lnTo>
                  <a:pt x="80" y="293"/>
                </a:lnTo>
                <a:lnTo>
                  <a:pt x="114" y="246"/>
                </a:lnTo>
                <a:lnTo>
                  <a:pt x="153" y="203"/>
                </a:lnTo>
                <a:lnTo>
                  <a:pt x="196" y="164"/>
                </a:lnTo>
                <a:lnTo>
                  <a:pt x="244" y="127"/>
                </a:lnTo>
                <a:lnTo>
                  <a:pt x="295" y="95"/>
                </a:lnTo>
                <a:lnTo>
                  <a:pt x="350" y="67"/>
                </a:lnTo>
                <a:lnTo>
                  <a:pt x="409" y="44"/>
                </a:lnTo>
                <a:lnTo>
                  <a:pt x="470" y="25"/>
                </a:lnTo>
                <a:lnTo>
                  <a:pt x="535" y="11"/>
                </a:lnTo>
                <a:lnTo>
                  <a:pt x="601" y="3"/>
                </a:lnTo>
                <a:lnTo>
                  <a:pt x="670" y="0"/>
                </a:lnTo>
                <a:lnTo>
                  <a:pt x="738" y="3"/>
                </a:lnTo>
                <a:lnTo>
                  <a:pt x="805" y="11"/>
                </a:lnTo>
                <a:lnTo>
                  <a:pt x="869" y="24"/>
                </a:lnTo>
                <a:lnTo>
                  <a:pt x="931" y="43"/>
                </a:lnTo>
                <a:lnTo>
                  <a:pt x="989" y="67"/>
                </a:lnTo>
                <a:lnTo>
                  <a:pt x="1045" y="95"/>
                </a:lnTo>
                <a:lnTo>
                  <a:pt x="1096" y="127"/>
                </a:lnTo>
                <a:lnTo>
                  <a:pt x="1144" y="163"/>
                </a:lnTo>
                <a:lnTo>
                  <a:pt x="1187" y="202"/>
                </a:lnTo>
                <a:lnTo>
                  <a:pt x="1226" y="245"/>
                </a:lnTo>
                <a:lnTo>
                  <a:pt x="1260" y="291"/>
                </a:lnTo>
                <a:lnTo>
                  <a:pt x="1288" y="340"/>
                </a:lnTo>
                <a:lnTo>
                  <a:pt x="1311" y="392"/>
                </a:lnTo>
                <a:lnTo>
                  <a:pt x="1328" y="445"/>
                </a:lnTo>
                <a:lnTo>
                  <a:pt x="1338" y="501"/>
                </a:lnTo>
                <a:lnTo>
                  <a:pt x="1341" y="558"/>
                </a:lnTo>
                <a:lnTo>
                  <a:pt x="1338" y="615"/>
                </a:lnTo>
                <a:lnTo>
                  <a:pt x="1328" y="671"/>
                </a:lnTo>
                <a:lnTo>
                  <a:pt x="1311" y="725"/>
                </a:lnTo>
                <a:lnTo>
                  <a:pt x="1289" y="776"/>
                </a:lnTo>
                <a:lnTo>
                  <a:pt x="1260" y="825"/>
                </a:lnTo>
                <a:lnTo>
                  <a:pt x="1227" y="871"/>
                </a:lnTo>
                <a:lnTo>
                  <a:pt x="1189" y="914"/>
                </a:lnTo>
                <a:lnTo>
                  <a:pt x="1145" y="954"/>
                </a:lnTo>
                <a:lnTo>
                  <a:pt x="1098" y="990"/>
                </a:lnTo>
                <a:lnTo>
                  <a:pt x="1046" y="1022"/>
                </a:lnTo>
                <a:lnTo>
                  <a:pt x="991" y="1050"/>
                </a:lnTo>
                <a:lnTo>
                  <a:pt x="932" y="1074"/>
                </a:lnTo>
                <a:lnTo>
                  <a:pt x="871" y="1093"/>
                </a:lnTo>
                <a:lnTo>
                  <a:pt x="806" y="1107"/>
                </a:lnTo>
                <a:lnTo>
                  <a:pt x="740" y="1115"/>
                </a:lnTo>
                <a:lnTo>
                  <a:pt x="671" y="1118"/>
                </a:lnTo>
                <a:lnTo>
                  <a:pt x="603" y="1115"/>
                </a:lnTo>
                <a:lnTo>
                  <a:pt x="536" y="1107"/>
                </a:lnTo>
                <a:lnTo>
                  <a:pt x="472" y="1093"/>
                </a:lnTo>
                <a:lnTo>
                  <a:pt x="410" y="1075"/>
                </a:lnTo>
                <a:lnTo>
                  <a:pt x="352" y="1051"/>
                </a:lnTo>
                <a:lnTo>
                  <a:pt x="296" y="1023"/>
                </a:lnTo>
                <a:lnTo>
                  <a:pt x="245" y="991"/>
                </a:lnTo>
                <a:lnTo>
                  <a:pt x="197" y="955"/>
                </a:lnTo>
                <a:lnTo>
                  <a:pt x="154" y="915"/>
                </a:lnTo>
                <a:lnTo>
                  <a:pt x="115" y="872"/>
                </a:lnTo>
                <a:lnTo>
                  <a:pt x="81" y="826"/>
                </a:lnTo>
                <a:lnTo>
                  <a:pt x="53" y="778"/>
                </a:lnTo>
                <a:lnTo>
                  <a:pt x="30" y="726"/>
                </a:lnTo>
                <a:lnTo>
                  <a:pt x="14" y="672"/>
                </a:lnTo>
                <a:lnTo>
                  <a:pt x="3" y="617"/>
                </a:lnTo>
                <a:lnTo>
                  <a:pt x="0" y="560"/>
                </a:lnTo>
                <a:close/>
                <a:moveTo>
                  <a:pt x="36" y="612"/>
                </a:moveTo>
                <a:lnTo>
                  <a:pt x="45" y="665"/>
                </a:lnTo>
                <a:lnTo>
                  <a:pt x="61" y="716"/>
                </a:lnTo>
                <a:lnTo>
                  <a:pt x="82" y="765"/>
                </a:lnTo>
                <a:lnTo>
                  <a:pt x="109" y="811"/>
                </a:lnTo>
                <a:lnTo>
                  <a:pt x="141" y="855"/>
                </a:lnTo>
                <a:lnTo>
                  <a:pt x="178" y="896"/>
                </a:lnTo>
                <a:lnTo>
                  <a:pt x="219" y="934"/>
                </a:lnTo>
                <a:lnTo>
                  <a:pt x="264" y="968"/>
                </a:lnTo>
                <a:lnTo>
                  <a:pt x="313" y="999"/>
                </a:lnTo>
                <a:lnTo>
                  <a:pt x="366" y="1025"/>
                </a:lnTo>
                <a:lnTo>
                  <a:pt x="422" y="1048"/>
                </a:lnTo>
                <a:lnTo>
                  <a:pt x="480" y="1066"/>
                </a:lnTo>
                <a:lnTo>
                  <a:pt x="541" y="1079"/>
                </a:lnTo>
                <a:lnTo>
                  <a:pt x="605" y="1087"/>
                </a:lnTo>
                <a:lnTo>
                  <a:pt x="670" y="1090"/>
                </a:lnTo>
                <a:lnTo>
                  <a:pt x="735" y="1087"/>
                </a:lnTo>
                <a:lnTo>
                  <a:pt x="798" y="1079"/>
                </a:lnTo>
                <a:lnTo>
                  <a:pt x="860" y="1066"/>
                </a:lnTo>
                <a:lnTo>
                  <a:pt x="918" y="1048"/>
                </a:lnTo>
                <a:lnTo>
                  <a:pt x="974" y="1026"/>
                </a:lnTo>
                <a:lnTo>
                  <a:pt x="1027" y="1000"/>
                </a:lnTo>
                <a:lnTo>
                  <a:pt x="1076" y="969"/>
                </a:lnTo>
                <a:lnTo>
                  <a:pt x="1121" y="935"/>
                </a:lnTo>
                <a:lnTo>
                  <a:pt x="1162" y="897"/>
                </a:lnTo>
                <a:lnTo>
                  <a:pt x="1199" y="856"/>
                </a:lnTo>
                <a:lnTo>
                  <a:pt x="1231" y="812"/>
                </a:lnTo>
                <a:lnTo>
                  <a:pt x="1258" y="766"/>
                </a:lnTo>
                <a:lnTo>
                  <a:pt x="1280" y="717"/>
                </a:lnTo>
                <a:lnTo>
                  <a:pt x="1295" y="666"/>
                </a:lnTo>
                <a:lnTo>
                  <a:pt x="1305" y="614"/>
                </a:lnTo>
                <a:lnTo>
                  <a:pt x="1309" y="560"/>
                </a:lnTo>
                <a:lnTo>
                  <a:pt x="1305" y="505"/>
                </a:lnTo>
                <a:lnTo>
                  <a:pt x="1296" y="453"/>
                </a:lnTo>
                <a:lnTo>
                  <a:pt x="1280" y="402"/>
                </a:lnTo>
                <a:lnTo>
                  <a:pt x="1259" y="353"/>
                </a:lnTo>
                <a:lnTo>
                  <a:pt x="1232" y="306"/>
                </a:lnTo>
                <a:lnTo>
                  <a:pt x="1200" y="263"/>
                </a:lnTo>
                <a:lnTo>
                  <a:pt x="1163" y="221"/>
                </a:lnTo>
                <a:lnTo>
                  <a:pt x="1123" y="184"/>
                </a:lnTo>
                <a:lnTo>
                  <a:pt x="1077" y="149"/>
                </a:lnTo>
                <a:lnTo>
                  <a:pt x="1028" y="119"/>
                </a:lnTo>
                <a:lnTo>
                  <a:pt x="975" y="92"/>
                </a:lnTo>
                <a:lnTo>
                  <a:pt x="920" y="70"/>
                </a:lnTo>
                <a:lnTo>
                  <a:pt x="861" y="52"/>
                </a:lnTo>
                <a:lnTo>
                  <a:pt x="800" y="39"/>
                </a:lnTo>
                <a:lnTo>
                  <a:pt x="736" y="30"/>
                </a:lnTo>
                <a:lnTo>
                  <a:pt x="671" y="28"/>
                </a:lnTo>
                <a:lnTo>
                  <a:pt x="606" y="30"/>
                </a:lnTo>
                <a:lnTo>
                  <a:pt x="543" y="38"/>
                </a:lnTo>
                <a:lnTo>
                  <a:pt x="482" y="51"/>
                </a:lnTo>
                <a:lnTo>
                  <a:pt x="423" y="69"/>
                </a:lnTo>
                <a:lnTo>
                  <a:pt x="367" y="92"/>
                </a:lnTo>
                <a:lnTo>
                  <a:pt x="314" y="118"/>
                </a:lnTo>
                <a:lnTo>
                  <a:pt x="265" y="149"/>
                </a:lnTo>
                <a:lnTo>
                  <a:pt x="220" y="183"/>
                </a:lnTo>
                <a:lnTo>
                  <a:pt x="179" y="221"/>
                </a:lnTo>
                <a:lnTo>
                  <a:pt x="142" y="261"/>
                </a:lnTo>
                <a:lnTo>
                  <a:pt x="110" y="305"/>
                </a:lnTo>
                <a:lnTo>
                  <a:pt x="83" y="352"/>
                </a:lnTo>
                <a:lnTo>
                  <a:pt x="61" y="400"/>
                </a:lnTo>
                <a:lnTo>
                  <a:pt x="46" y="451"/>
                </a:lnTo>
                <a:lnTo>
                  <a:pt x="36" y="504"/>
                </a:lnTo>
                <a:lnTo>
                  <a:pt x="32" y="558"/>
                </a:lnTo>
                <a:lnTo>
                  <a:pt x="36" y="612"/>
                </a:lnTo>
                <a:close/>
              </a:path>
            </a:pathLst>
          </a:custGeom>
          <a:solidFill>
            <a:srgbClr val="4F81BD"/>
          </a:solidFill>
          <a:ln w="0" cap="flat">
            <a:solidFill>
              <a:srgbClr val="4F81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6686473" y="2573923"/>
            <a:ext cx="13145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Confidence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5541963" y="2368550"/>
            <a:ext cx="646113" cy="690148"/>
          </a:xfrm>
          <a:custGeom>
            <a:avLst/>
            <a:gdLst>
              <a:gd name="T0" fmla="*/ 0 w 407"/>
              <a:gd name="T1" fmla="*/ 139 h 390"/>
              <a:gd name="T2" fmla="*/ 138 w 407"/>
              <a:gd name="T3" fmla="*/ 139 h 390"/>
              <a:gd name="T4" fmla="*/ 138 w 407"/>
              <a:gd name="T5" fmla="*/ 0 h 390"/>
              <a:gd name="T6" fmla="*/ 269 w 407"/>
              <a:gd name="T7" fmla="*/ 0 h 390"/>
              <a:gd name="T8" fmla="*/ 269 w 407"/>
              <a:gd name="T9" fmla="*/ 139 h 390"/>
              <a:gd name="T10" fmla="*/ 407 w 407"/>
              <a:gd name="T11" fmla="*/ 139 h 390"/>
              <a:gd name="T12" fmla="*/ 407 w 407"/>
              <a:gd name="T13" fmla="*/ 251 h 390"/>
              <a:gd name="T14" fmla="*/ 269 w 407"/>
              <a:gd name="T15" fmla="*/ 251 h 390"/>
              <a:gd name="T16" fmla="*/ 269 w 407"/>
              <a:gd name="T17" fmla="*/ 390 h 390"/>
              <a:gd name="T18" fmla="*/ 138 w 407"/>
              <a:gd name="T19" fmla="*/ 390 h 390"/>
              <a:gd name="T20" fmla="*/ 138 w 407"/>
              <a:gd name="T21" fmla="*/ 251 h 390"/>
              <a:gd name="T22" fmla="*/ 0 w 407"/>
              <a:gd name="T23" fmla="*/ 251 h 390"/>
              <a:gd name="T24" fmla="*/ 0 w 407"/>
              <a:gd name="T25" fmla="*/ 139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7" h="390">
                <a:moveTo>
                  <a:pt x="0" y="139"/>
                </a:moveTo>
                <a:lnTo>
                  <a:pt x="138" y="139"/>
                </a:lnTo>
                <a:lnTo>
                  <a:pt x="138" y="0"/>
                </a:lnTo>
                <a:lnTo>
                  <a:pt x="269" y="0"/>
                </a:lnTo>
                <a:lnTo>
                  <a:pt x="269" y="139"/>
                </a:lnTo>
                <a:lnTo>
                  <a:pt x="407" y="139"/>
                </a:lnTo>
                <a:lnTo>
                  <a:pt x="407" y="251"/>
                </a:lnTo>
                <a:lnTo>
                  <a:pt x="269" y="251"/>
                </a:lnTo>
                <a:lnTo>
                  <a:pt x="269" y="390"/>
                </a:lnTo>
                <a:lnTo>
                  <a:pt x="138" y="390"/>
                </a:lnTo>
                <a:lnTo>
                  <a:pt x="138" y="251"/>
                </a:lnTo>
                <a:lnTo>
                  <a:pt x="0" y="251"/>
                </a:lnTo>
                <a:lnTo>
                  <a:pt x="0" y="139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8788" y="2576513"/>
            <a:ext cx="652463" cy="224741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81782" y="6283787"/>
            <a:ext cx="47300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 dirty="0"/>
              <a:t>Developed by: Julia Coffman, Harvard Family Research Project.</a:t>
            </a:r>
          </a:p>
        </p:txBody>
      </p:sp>
    </p:spTree>
    <p:extLst>
      <p:ext uri="{BB962C8B-B14F-4D97-AF65-F5344CB8AC3E}">
        <p14:creationId xmlns:p14="http://schemas.microsoft.com/office/powerpoint/2010/main" val="716530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437"/>
            <a:ext cx="8229600" cy="715963"/>
          </a:xfrm>
        </p:spPr>
        <p:txBody>
          <a:bodyPr/>
          <a:lstStyle/>
          <a:p>
            <a:r>
              <a:rPr lang="en-US" dirty="0"/>
              <a:t>Method: Systems Mapping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Diagram 2" descr="Step 1, Step 2, Step 3" title="Image">
            <a:extLst>
              <a:ext uri="{FF2B5EF4-FFF2-40B4-BE49-F238E27FC236}">
                <a16:creationId xmlns:a16="http://schemas.microsoft.com/office/drawing/2014/main" id="{D20C1C98-9797-4056-96B5-D1C9324F39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6548724"/>
              </p:ext>
            </p:extLst>
          </p:nvPr>
        </p:nvGraphicFramePr>
        <p:xfrm>
          <a:off x="457200" y="1676400"/>
          <a:ext cx="3733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05BAADA-88D1-4182-8D37-292E6DB88616}"/>
              </a:ext>
            </a:extLst>
          </p:cNvPr>
          <p:cNvSpPr txBox="1"/>
          <p:nvPr/>
        </p:nvSpPr>
        <p:spPr>
          <a:xfrm>
            <a:off x="4572000" y="1961852"/>
            <a:ext cx="3962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Useful when trying to track systems change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Mapping of the parts and relationships of a system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Can involve mapping of a system, key informant interviews, or network analysis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71500" y="6248400"/>
            <a:ext cx="7658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i="1" dirty="0"/>
              <a:t>Adapted from: Measuring Up, A Guide for Learners. AIDS Alliance; 2010. </a:t>
            </a:r>
          </a:p>
        </p:txBody>
      </p:sp>
    </p:spTree>
    <p:extLst>
      <p:ext uri="{BB962C8B-B14F-4D97-AF65-F5344CB8AC3E}">
        <p14:creationId xmlns:p14="http://schemas.microsoft.com/office/powerpoint/2010/main" val="3793173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03679"/>
          </a:xfrm>
        </p:spPr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41879"/>
            <a:ext cx="8458200" cy="4706521"/>
          </a:xfrm>
        </p:spPr>
        <p:txBody>
          <a:bodyPr/>
          <a:lstStyle/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US" sz="1800" b="1" dirty="0"/>
              <a:t>Problem Statement: </a:t>
            </a:r>
            <a:r>
              <a:rPr lang="en-US" sz="1800" dirty="0"/>
              <a:t>PLHIV in Malawi denied access to care, treatment, and support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US" sz="1800" b="1" dirty="0"/>
              <a:t>Advocacy Goal: </a:t>
            </a:r>
            <a:r>
              <a:rPr lang="en-US" sz="1800" dirty="0"/>
              <a:t>Equal access to high-quality health services for all PLHIV in Malawi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US" sz="1800" b="1" dirty="0"/>
              <a:t>Advocacy Objective: </a:t>
            </a:r>
            <a:r>
              <a:rPr lang="en-US" sz="1800" dirty="0"/>
              <a:t>MOH commits to adopting a policy of providing high-quality health services to all PLHIV</a:t>
            </a:r>
          </a:p>
          <a:p>
            <a:pPr marL="517525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US" sz="1800" b="1" i="1" dirty="0">
                <a:latin typeface="Calibri Light" panose="020F0302020204030204" pitchFamily="34" charset="0"/>
              </a:rPr>
              <a:t>Indicator: </a:t>
            </a: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MOH resolution published by March 2020 on provision of high-quality services for all PLHIV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US" sz="1800" b="1" dirty="0"/>
              <a:t>Activities</a:t>
            </a:r>
          </a:p>
          <a:p>
            <a:pPr marL="228600" indent="-228600">
              <a:lnSpc>
                <a:spcPts val="2000"/>
              </a:lnSpc>
              <a:spcBef>
                <a:spcPts val="300"/>
              </a:spcBef>
              <a:buNone/>
            </a:pPr>
            <a:r>
              <a:rPr lang="en-US" sz="1800" b="1" dirty="0"/>
              <a:t>1:	</a:t>
            </a:r>
            <a:r>
              <a:rPr lang="en-US" sz="1800" dirty="0"/>
              <a:t>Analyze data on current quality of health care services for PLHIV</a:t>
            </a:r>
          </a:p>
          <a:p>
            <a:pPr marL="228600" indent="-228600">
              <a:lnSpc>
                <a:spcPts val="2000"/>
              </a:lnSpc>
              <a:spcBef>
                <a:spcPts val="600"/>
              </a:spcBef>
              <a:buNone/>
            </a:pPr>
            <a:r>
              <a:rPr lang="en-US" sz="1800" b="1" dirty="0"/>
              <a:t>2:	</a:t>
            </a:r>
            <a:r>
              <a:rPr lang="en-US" sz="1800" dirty="0"/>
              <a:t>Develop briefing paper on current status of care and potential impact of changed policy</a:t>
            </a:r>
          </a:p>
          <a:p>
            <a:pPr marL="517525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US" sz="1800" b="1" i="1" dirty="0">
                <a:latin typeface="Calibri Light" panose="020F0302020204030204" pitchFamily="34" charset="0"/>
              </a:rPr>
              <a:t>Indicator: </a:t>
            </a: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Briefing paper written on the status and quality of health care services </a:t>
            </a:r>
            <a:br>
              <a:rPr lang="en-US" sz="1800" b="1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for PLHIV based on current data, and potential impact of changed policy</a:t>
            </a:r>
          </a:p>
          <a:p>
            <a:pPr marL="228600" indent="-228600">
              <a:lnSpc>
                <a:spcPts val="2000"/>
              </a:lnSpc>
              <a:spcBef>
                <a:spcPts val="600"/>
              </a:spcBef>
              <a:buNone/>
            </a:pPr>
            <a:r>
              <a:rPr lang="en-US" sz="1800" b="1" dirty="0"/>
              <a:t>3:	</a:t>
            </a:r>
            <a:r>
              <a:rPr lang="en-US" sz="1800" dirty="0"/>
              <a:t>Present data and briefing paper to MOH technical working group at quarterly meeting</a:t>
            </a:r>
          </a:p>
          <a:p>
            <a:pPr marL="517525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US" sz="1800" b="1" i="1" dirty="0">
                <a:latin typeface="Calibri Light" panose="020F0302020204030204" pitchFamily="34" charset="0"/>
              </a:rPr>
              <a:t>Indicator: </a:t>
            </a: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Presentation developed and delivered to MOH during quarterly meeting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328337"/>
            <a:ext cx="678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 Adapted from: A2 Analysis and Advocacy, Advocacy Training Manual, Health Policy Initiative, 2007.</a:t>
            </a:r>
          </a:p>
        </p:txBody>
      </p:sp>
    </p:spTree>
    <p:extLst>
      <p:ext uri="{BB962C8B-B14F-4D97-AF65-F5344CB8AC3E}">
        <p14:creationId xmlns:p14="http://schemas.microsoft.com/office/powerpoint/2010/main" val="2957546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5220" y="1390650"/>
            <a:ext cx="8373979" cy="5081336"/>
          </a:xfrm>
        </p:spPr>
        <p:txBody>
          <a:bodyPr/>
          <a:lstStyle/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US" sz="1800" b="1" dirty="0"/>
              <a:t>Problem Statement: </a:t>
            </a:r>
            <a:r>
              <a:rPr lang="en-US" sz="1800" dirty="0"/>
              <a:t>Lack of government commitment (policy and resources) to the national HIV and AIDS program, which has limited HIV services for the general population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US" sz="1800" b="1" dirty="0"/>
              <a:t>Advocacy Goal: </a:t>
            </a:r>
            <a:r>
              <a:rPr lang="en-US" sz="1800" dirty="0"/>
              <a:t>Adoption of national HIV and AIDS policy and allocation of appropriate resources for its implementation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US" sz="1800" b="1" dirty="0"/>
              <a:t>Advocacy Objective: </a:t>
            </a:r>
            <a:r>
              <a:rPr lang="en-US" sz="1800" dirty="0"/>
              <a:t>National AIDS Council (NAC) will draft and submit a National HIV and AIDS Policy and Operational Plan for approval within one year</a:t>
            </a:r>
          </a:p>
          <a:p>
            <a:pPr marL="57785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US" sz="1800" b="1" i="1" dirty="0">
                <a:latin typeface="Calibri Light" panose="020F0302020204030204" pitchFamily="34" charset="0"/>
              </a:rPr>
              <a:t>Indicator: </a:t>
            </a: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National HIV and AIDS Policy and Operational Plan submitted to MOH for approval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US" sz="1800" b="1" dirty="0"/>
              <a:t>Activities</a:t>
            </a:r>
          </a:p>
          <a:p>
            <a:pPr marL="228600" indent="-228600">
              <a:lnSpc>
                <a:spcPts val="2000"/>
              </a:lnSpc>
              <a:spcBef>
                <a:spcPts val="300"/>
              </a:spcBef>
              <a:buNone/>
            </a:pPr>
            <a:r>
              <a:rPr lang="en-US" sz="1800" b="1" dirty="0"/>
              <a:t>1: </a:t>
            </a:r>
            <a:r>
              <a:rPr lang="en-US" sz="1800" dirty="0"/>
              <a:t>Conduct stakeholder meeting to gather input about activities to include in the plan</a:t>
            </a:r>
          </a:p>
          <a:p>
            <a:pPr marL="57785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US" sz="1800" b="1" i="1" dirty="0">
                <a:latin typeface="Calibri Light" panose="020F0302020204030204" pitchFamily="34" charset="0"/>
              </a:rPr>
              <a:t>Indicator: </a:t>
            </a: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Draft list of activities developed as a result of stakeholder meeting</a:t>
            </a:r>
          </a:p>
          <a:p>
            <a:pPr marL="228600" indent="-228600">
              <a:lnSpc>
                <a:spcPts val="2000"/>
              </a:lnSpc>
              <a:spcBef>
                <a:spcPts val="600"/>
              </a:spcBef>
              <a:buNone/>
            </a:pPr>
            <a:r>
              <a:rPr lang="en-US" sz="1800" b="1" dirty="0"/>
              <a:t>2:</a:t>
            </a:r>
            <a:r>
              <a:rPr lang="en-US" sz="1800" dirty="0"/>
              <a:t>	With research partners, review plans of other countries and develop a briefing note on important considerations for the NAC</a:t>
            </a:r>
          </a:p>
          <a:p>
            <a:pPr marL="228600" indent="-228600">
              <a:lnSpc>
                <a:spcPts val="2000"/>
              </a:lnSpc>
              <a:spcBef>
                <a:spcPts val="600"/>
              </a:spcBef>
              <a:buNone/>
            </a:pPr>
            <a:r>
              <a:rPr lang="en-US" sz="1800" b="1" dirty="0"/>
              <a:t>3:</a:t>
            </a:r>
            <a:r>
              <a:rPr lang="en-US" sz="1800" dirty="0"/>
              <a:t>	Develop a website to track commitments by the NAC of what will be included in the plan and progress toward completion</a:t>
            </a:r>
          </a:p>
          <a:p>
            <a:pPr marL="57785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US" sz="1800" b="1" i="1" dirty="0"/>
              <a:t>Indicator: </a:t>
            </a: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Tracking website developed with initial commitments of the NAC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328337"/>
            <a:ext cx="678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 Adapted from: A2 Analysis and Advocacy, Advocacy Training Manual. Health Policy Initiative; 2007.</a:t>
            </a:r>
          </a:p>
        </p:txBody>
      </p:sp>
    </p:spTree>
    <p:extLst>
      <p:ext uri="{BB962C8B-B14F-4D97-AF65-F5344CB8AC3E}">
        <p14:creationId xmlns:p14="http://schemas.microsoft.com/office/powerpoint/2010/main" val="2170387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 descr="Graphic stating: Step 8: Develop Monitoring and Evaluation Plan"/>
          <p:cNvGrpSpPr/>
          <p:nvPr/>
        </p:nvGrpSpPr>
        <p:grpSpPr>
          <a:xfrm>
            <a:off x="422074" y="990600"/>
            <a:ext cx="8229600" cy="822960"/>
            <a:chOff x="422074" y="953402"/>
            <a:chExt cx="8229600" cy="822960"/>
          </a:xfrm>
        </p:grpSpPr>
        <p:sp>
          <p:nvSpPr>
            <p:cNvPr id="5" name="Rounded Rectangle 4"/>
            <p:cNvSpPr/>
            <p:nvPr/>
          </p:nvSpPr>
          <p:spPr>
            <a:xfrm>
              <a:off x="422074" y="953402"/>
              <a:ext cx="8229600" cy="822960"/>
            </a:xfrm>
            <a:prstGeom prst="roundRect">
              <a:avLst/>
            </a:prstGeom>
            <a:solidFill>
              <a:srgbClr val="5D5D7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 txBox="1"/>
            <p:nvPr/>
          </p:nvSpPr>
          <p:spPr>
            <a:xfrm>
              <a:off x="446188" y="1021080"/>
              <a:ext cx="8194474" cy="687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CE3D61-BCB4-4DA9-A3EC-D76564F45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6" y="1142048"/>
            <a:ext cx="8229600" cy="671511"/>
          </a:xfrm>
        </p:spPr>
        <p:txBody>
          <a:bodyPr/>
          <a:lstStyle/>
          <a:p>
            <a:pPr lvl="0" defTabSz="666750">
              <a:lnSpc>
                <a:spcPct val="90000"/>
              </a:lnSpc>
              <a:spcAft>
                <a:spcPct val="35000"/>
              </a:spcAft>
            </a:pPr>
            <a:r>
              <a:rPr lang="en-US" sz="3200" b="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Step 8: Develop Monitoring and Evaluation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5960"/>
            <a:ext cx="8458200" cy="4297363"/>
          </a:xfrm>
        </p:spPr>
        <p:txBody>
          <a:bodyPr/>
          <a:lstStyle/>
          <a:p>
            <a:r>
              <a:rPr lang="en-US" dirty="0"/>
              <a:t>Purpose: demonstrate progress toward your goals and objectives and define success for advocacy strategy</a:t>
            </a:r>
          </a:p>
          <a:p>
            <a:pPr lvl="0"/>
            <a:r>
              <a:rPr lang="en-US" dirty="0"/>
              <a:t>Consider the factors that make M&amp;E of advocacy different </a:t>
            </a:r>
          </a:p>
          <a:p>
            <a:pPr lvl="0"/>
            <a:r>
              <a:rPr lang="en-US" dirty="0"/>
              <a:t>Decide on methods for collecting data and measuring success</a:t>
            </a:r>
          </a:p>
          <a:p>
            <a:pPr lvl="0"/>
            <a:r>
              <a:rPr lang="en-US" dirty="0"/>
              <a:t>Develop indicators for your advocacy strategy</a:t>
            </a:r>
          </a:p>
        </p:txBody>
      </p:sp>
    </p:spTree>
    <p:extLst>
      <p:ext uri="{BB962C8B-B14F-4D97-AF65-F5344CB8AC3E}">
        <p14:creationId xmlns:p14="http://schemas.microsoft.com/office/powerpoint/2010/main" val="1142687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15963"/>
          </a:xfrm>
        </p:spPr>
        <p:txBody>
          <a:bodyPr/>
          <a:lstStyle/>
          <a:p>
            <a:r>
              <a:rPr lang="en-US" b="1" dirty="0"/>
              <a:t>Measurement Indicators Handout</a:t>
            </a:r>
            <a:br>
              <a:rPr lang="en-US" b="1" dirty="0"/>
            </a:br>
            <a:endParaRPr lang="en-US" dirty="0"/>
          </a:p>
        </p:txBody>
      </p:sp>
      <p:grpSp>
        <p:nvGrpSpPr>
          <p:cNvPr id="12" name="Group 11" descr="Photos of measurement indicators handout"/>
          <p:cNvGrpSpPr/>
          <p:nvPr/>
        </p:nvGrpSpPr>
        <p:grpSpPr>
          <a:xfrm>
            <a:off x="3147828" y="1734215"/>
            <a:ext cx="2980576" cy="4572000"/>
            <a:chOff x="3040996" y="1595643"/>
            <a:chExt cx="2980576" cy="457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8" descr="Photos of measurement indicators handout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1" r="5099"/>
            <a:stretch/>
          </p:blipFill>
          <p:spPr>
            <a:xfrm rot="267605">
              <a:off x="3040996" y="1595643"/>
              <a:ext cx="2980576" cy="45720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1" name="Oval 10"/>
            <p:cNvSpPr/>
            <p:nvPr/>
          </p:nvSpPr>
          <p:spPr>
            <a:xfrm>
              <a:off x="4279900" y="5842000"/>
              <a:ext cx="3048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Photos of measurement indicators handou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" r="3192"/>
          <a:stretch/>
        </p:blipFill>
        <p:spPr>
          <a:xfrm rot="348474">
            <a:off x="6011469" y="1806998"/>
            <a:ext cx="2996123" cy="4572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hotos of measurement indicators handou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" r="3156"/>
          <a:stretch/>
        </p:blipFill>
        <p:spPr>
          <a:xfrm rot="21379247">
            <a:off x="219826" y="1734215"/>
            <a:ext cx="2975456" cy="4572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4043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Activity—Drafting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001000" cy="4800600"/>
          </a:xfrm>
        </p:spPr>
        <p:txBody>
          <a:bodyPr/>
          <a:lstStyle/>
          <a:p>
            <a:pPr>
              <a:lnSpc>
                <a:spcPts val="3000"/>
              </a:lnSpc>
              <a:spcBef>
                <a:spcPts val="1800"/>
              </a:spcBef>
            </a:pPr>
            <a:r>
              <a:rPr lang="en-US" sz="2800" dirty="0"/>
              <a:t>Develop indicators for your strategies </a:t>
            </a:r>
            <a:r>
              <a:rPr lang="en-US" sz="2400" dirty="0"/>
              <a:t>(small groups, 30 minutes): </a:t>
            </a:r>
          </a:p>
          <a:p>
            <a:pPr lvl="1">
              <a:lnSpc>
                <a:spcPts val="3000"/>
              </a:lnSpc>
              <a:spcBef>
                <a:spcPts val="0"/>
              </a:spcBef>
            </a:pPr>
            <a:r>
              <a:rPr lang="en-US" sz="2400" dirty="0"/>
              <a:t>1 indicator for the objective </a:t>
            </a:r>
          </a:p>
          <a:p>
            <a:pPr lvl="1">
              <a:lnSpc>
                <a:spcPts val="3000"/>
              </a:lnSpc>
              <a:spcBef>
                <a:spcPts val="0"/>
              </a:spcBef>
            </a:pPr>
            <a:r>
              <a:rPr lang="en-US" sz="2400" dirty="0"/>
              <a:t>1 indicator for at least 2 activities </a:t>
            </a:r>
          </a:p>
          <a:p>
            <a:pPr marL="342900" lvl="1" indent="0">
              <a:lnSpc>
                <a:spcPts val="3000"/>
              </a:lnSpc>
              <a:spcBef>
                <a:spcPts val="600"/>
              </a:spcBef>
              <a:buNone/>
            </a:pPr>
            <a:r>
              <a:rPr lang="en-US" dirty="0"/>
              <a:t>Consult your handout for guidance to ensure that indicators are suitable. 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2800" dirty="0"/>
              <a:t>Identify the data source and individual(s) responsible for collecting data.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2800" dirty="0"/>
              <a:t>Provide justification for selecting each indicator (related to characteristics of good indicators).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2800" dirty="0"/>
              <a:t>Share indicators with the large group.</a:t>
            </a:r>
          </a:p>
        </p:txBody>
      </p:sp>
    </p:spTree>
    <p:extLst>
      <p:ext uri="{BB962C8B-B14F-4D97-AF65-F5344CB8AC3E}">
        <p14:creationId xmlns:p14="http://schemas.microsoft.com/office/powerpoint/2010/main" val="4014255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Objectives—Session 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5029200"/>
          </a:xfrm>
        </p:spPr>
        <p:txBody>
          <a:bodyPr/>
          <a:lstStyle/>
          <a:p>
            <a:pPr lvl="0"/>
            <a:r>
              <a:rPr lang="en-US" dirty="0"/>
              <a:t>Define methods used to track success and evaluate advocacy</a:t>
            </a:r>
          </a:p>
          <a:p>
            <a:pPr lvl="0"/>
            <a:r>
              <a:rPr lang="en-US" dirty="0"/>
              <a:t>Use logic models as a tool to show progress toward advocacy goals and objectives</a:t>
            </a:r>
          </a:p>
          <a:p>
            <a:pPr lvl="0"/>
            <a:r>
              <a:rPr lang="en-US" dirty="0"/>
              <a:t>Describe methods for evaluating advocacy</a:t>
            </a:r>
          </a:p>
          <a:p>
            <a:pPr lvl="0"/>
            <a:r>
              <a:rPr lang="en-US" dirty="0"/>
              <a:t>Develop indicators for your advocacy strategy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146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833"/>
            <a:ext cx="8229600" cy="1143000"/>
          </a:xfrm>
        </p:spPr>
        <p:txBody>
          <a:bodyPr/>
          <a:lstStyle/>
          <a:p>
            <a:pPr algn="l"/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Monitoring and Evaluation Basics</a:t>
            </a:r>
            <a:br>
              <a:rPr lang="en-US" dirty="0"/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Common M&amp;E Terms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461" y="2245344"/>
            <a:ext cx="4038600" cy="3611563"/>
          </a:xfrm>
        </p:spPr>
        <p:txBody>
          <a:bodyPr/>
          <a:lstStyle/>
          <a:p>
            <a:pPr lvl="1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Goals</a:t>
            </a:r>
          </a:p>
          <a:p>
            <a:pPr lvl="1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Objectives</a:t>
            </a:r>
          </a:p>
          <a:p>
            <a:pPr lvl="1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Indicators</a:t>
            </a:r>
          </a:p>
          <a:p>
            <a:pPr lvl="1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Targets</a:t>
            </a:r>
          </a:p>
          <a:p>
            <a:pPr lvl="1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Data/collection methods</a:t>
            </a:r>
          </a:p>
          <a:p>
            <a:pPr lvl="1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Logic model</a:t>
            </a:r>
          </a:p>
          <a:p>
            <a:pPr marL="457200" lvl="1" indent="0">
              <a:lnSpc>
                <a:spcPts val="3000"/>
              </a:lnSpc>
              <a:spcBef>
                <a:spcPts val="1800"/>
              </a:spcBef>
              <a:buNone/>
            </a:pPr>
            <a:endParaRPr lang="en-US" dirty="0"/>
          </a:p>
          <a:p>
            <a:pPr lvl="1">
              <a:lnSpc>
                <a:spcPts val="3000"/>
              </a:lnSpc>
              <a:spcBef>
                <a:spcPts val="1800"/>
              </a:spcBef>
            </a:pPr>
            <a:endParaRPr lang="en-US" dirty="0"/>
          </a:p>
          <a:p>
            <a:pPr lvl="1">
              <a:lnSpc>
                <a:spcPts val="3000"/>
              </a:lnSpc>
              <a:spcBef>
                <a:spcPts val="1800"/>
              </a:spcBef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557C6-1808-4242-816C-7F8DFB3E9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274220"/>
            <a:ext cx="4038600" cy="3611563"/>
          </a:xfrm>
        </p:spPr>
        <p:txBody>
          <a:bodyPr/>
          <a:lstStyle/>
          <a:p>
            <a:pPr lvl="1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Inputs</a:t>
            </a:r>
          </a:p>
          <a:p>
            <a:pPr lvl="1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Activities</a:t>
            </a:r>
          </a:p>
          <a:p>
            <a:pPr lvl="1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Outputs</a:t>
            </a:r>
          </a:p>
          <a:p>
            <a:pPr lvl="1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Outcomes</a:t>
            </a:r>
          </a:p>
          <a:p>
            <a:pPr lvl="1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Impact</a:t>
            </a:r>
          </a:p>
          <a:p>
            <a:pPr lvl="1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Performance monitoring plan (PMP)</a:t>
            </a:r>
          </a:p>
          <a:p>
            <a:endParaRPr lang="en-US" dirty="0"/>
          </a:p>
        </p:txBody>
      </p:sp>
      <p:sp>
        <p:nvSpPr>
          <p:cNvPr id="7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572000" y="2209800"/>
            <a:ext cx="4267200" cy="366395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659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“M” in M&amp;E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5D81F1-1615-4330-9EEA-DBA91DA19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altLang="ja-JP" dirty="0"/>
              <a:t>Monitoring is the systematic process of collecting, analyzing, and using information/ data on specified project indicators to:</a:t>
            </a:r>
          </a:p>
          <a:p>
            <a:pPr lvl="1">
              <a:spcBef>
                <a:spcPts val="300"/>
              </a:spcBef>
            </a:pPr>
            <a:r>
              <a:rPr lang="en-US" altLang="ja-JP" sz="2600" dirty="0"/>
              <a:t>Track progress of project implementation</a:t>
            </a:r>
          </a:p>
          <a:p>
            <a:pPr lvl="1">
              <a:spcBef>
                <a:spcPts val="300"/>
              </a:spcBef>
            </a:pPr>
            <a:r>
              <a:rPr lang="en-US" altLang="ja-JP" sz="2600" dirty="0"/>
              <a:t>Track progress to reaching objectives</a:t>
            </a:r>
          </a:p>
          <a:p>
            <a:pPr lvl="1">
              <a:spcBef>
                <a:spcPts val="300"/>
              </a:spcBef>
            </a:pPr>
            <a:r>
              <a:rPr lang="en-US" altLang="ja-JP" sz="2600" dirty="0"/>
              <a:t>Account for the use of allocated funds</a:t>
            </a:r>
          </a:p>
          <a:p>
            <a:pPr lvl="1">
              <a:spcBef>
                <a:spcPts val="300"/>
              </a:spcBef>
            </a:pPr>
            <a:r>
              <a:rPr lang="en-US" altLang="ja-JP" sz="2600" dirty="0"/>
              <a:t>Guide management decisions</a:t>
            </a:r>
          </a:p>
          <a:p>
            <a:pPr>
              <a:lnSpc>
                <a:spcPts val="3600"/>
              </a:lnSpc>
              <a:spcBef>
                <a:spcPts val="1200"/>
              </a:spcBef>
            </a:pPr>
            <a:r>
              <a:rPr lang="en-US" altLang="ja-JP" dirty="0"/>
              <a:t>The information is used by project staff, management, and stakeholders. </a:t>
            </a:r>
          </a:p>
        </p:txBody>
      </p:sp>
    </p:spTree>
    <p:extLst>
      <p:ext uri="{BB962C8B-B14F-4D97-AF65-F5344CB8AC3E}">
        <p14:creationId xmlns:p14="http://schemas.microsoft.com/office/powerpoint/2010/main" val="1988463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“E” in M&amp;E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2D66AC-98EE-4726-B2E4-237BE93F4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724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/>
              <a:t>Evaluation is the systematic collection and analysis of information about the characteristics and outcomes of programs to:</a:t>
            </a:r>
          </a:p>
          <a:p>
            <a:pPr lvl="1">
              <a:lnSpc>
                <a:spcPts val="2800"/>
              </a:lnSpc>
              <a:spcBef>
                <a:spcPts val="600"/>
              </a:spcBef>
            </a:pPr>
            <a:r>
              <a:rPr lang="en-US" sz="2600" dirty="0"/>
              <a:t>Make judgments, improve effectiveness, and inform decisions about current and future programming</a:t>
            </a:r>
          </a:p>
          <a:p>
            <a:pPr lvl="1">
              <a:lnSpc>
                <a:spcPts val="2800"/>
              </a:lnSpc>
              <a:spcBef>
                <a:spcPts val="600"/>
              </a:spcBef>
            </a:pPr>
            <a:r>
              <a:rPr lang="en-US" sz="2600" dirty="0"/>
              <a:t>Compare expected and achieved results</a:t>
            </a:r>
          </a:p>
          <a:p>
            <a:pPr lvl="1">
              <a:lnSpc>
                <a:spcPts val="2800"/>
              </a:lnSpc>
              <a:spcBef>
                <a:spcPts val="600"/>
              </a:spcBef>
            </a:pPr>
            <a:r>
              <a:rPr lang="en-US" sz="2600" dirty="0"/>
              <a:t>Examine contextual factors and causality to understand achievements or lack of achievement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Involves measuring changes in knowledge, attitudes, behaviors, skills, community norms, and use of services at the program or population level</a:t>
            </a:r>
          </a:p>
        </p:txBody>
      </p:sp>
    </p:spTree>
    <p:extLst>
      <p:ext uri="{BB962C8B-B14F-4D97-AF65-F5344CB8AC3E}">
        <p14:creationId xmlns:p14="http://schemas.microsoft.com/office/powerpoint/2010/main" val="11330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Basic Logic Model Structure </a:t>
            </a:r>
          </a:p>
        </p:txBody>
      </p:sp>
      <p:grpSp>
        <p:nvGrpSpPr>
          <p:cNvPr id="14" name="Group 13" descr="Logic model beginning with Resources/Inputs leading to Activities to Outputs to Outcomes to Impact"/>
          <p:cNvGrpSpPr/>
          <p:nvPr/>
        </p:nvGrpSpPr>
        <p:grpSpPr>
          <a:xfrm>
            <a:off x="-76200" y="267230"/>
            <a:ext cx="8714609" cy="5371570"/>
            <a:chOff x="-408809" y="1181630"/>
            <a:chExt cx="8714609" cy="5371570"/>
          </a:xfrm>
        </p:grpSpPr>
        <p:graphicFrame>
          <p:nvGraphicFramePr>
            <p:cNvPr id="3" name="Diagram 2" descr="Basic Logic Model Strcucture. 1. Resources/inputs 2. Activities 3. Outputs 4. Outcomes 5. Impact" title="Image">
              <a:extLst>
                <a:ext uri="{FF2B5EF4-FFF2-40B4-BE49-F238E27FC236}">
                  <a16:creationId xmlns:a16="http://schemas.microsoft.com/office/drawing/2014/main" id="{49CFC863-EFB9-4779-99F7-B429BFFAD17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26452367"/>
                </p:ext>
              </p:extLst>
            </p:nvPr>
          </p:nvGraphicFramePr>
          <p:xfrm>
            <a:off x="152401" y="1181630"/>
            <a:ext cx="8153399" cy="53715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Minus Sign 4">
              <a:extLst>
                <a:ext uri="{FF2B5EF4-FFF2-40B4-BE49-F238E27FC236}">
                  <a16:creationId xmlns:a16="http://schemas.microsoft.com/office/drawing/2014/main" id="{05FF2093-4514-4BD4-8222-E95D0AC60F87}"/>
                </a:ext>
              </a:extLst>
            </p:cNvPr>
            <p:cNvSpPr/>
            <p:nvPr/>
          </p:nvSpPr>
          <p:spPr>
            <a:xfrm>
              <a:off x="-408809" y="4572000"/>
              <a:ext cx="4033073" cy="533400"/>
            </a:xfrm>
            <a:prstGeom prst="mathMinus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Minus Sign 5">
              <a:extLst>
                <a:ext uri="{FF2B5EF4-FFF2-40B4-BE49-F238E27FC236}">
                  <a16:creationId xmlns:a16="http://schemas.microsoft.com/office/drawing/2014/main" id="{A7051ADF-C6A9-4BC9-834F-E07707C16E30}"/>
                </a:ext>
              </a:extLst>
            </p:cNvPr>
            <p:cNvSpPr/>
            <p:nvPr/>
          </p:nvSpPr>
          <p:spPr>
            <a:xfrm>
              <a:off x="3092244" y="4572000"/>
              <a:ext cx="3992975" cy="533400"/>
            </a:xfrm>
            <a:prstGeom prst="mathMinus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122193E-EBF1-4679-87A4-5D318A3E453C}"/>
                </a:ext>
              </a:extLst>
            </p:cNvPr>
            <p:cNvSpPr txBox="1"/>
            <p:nvPr/>
          </p:nvSpPr>
          <p:spPr>
            <a:xfrm>
              <a:off x="152401" y="4331732"/>
              <a:ext cx="1175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28999C7-2535-4462-9EF1-397FD44A29D8}"/>
                </a:ext>
              </a:extLst>
            </p:cNvPr>
            <p:cNvSpPr txBox="1"/>
            <p:nvPr/>
          </p:nvSpPr>
          <p:spPr>
            <a:xfrm>
              <a:off x="1903732" y="4331732"/>
              <a:ext cx="11442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56D82C-8E11-4376-8B34-648BFE355FB3}"/>
                </a:ext>
              </a:extLst>
            </p:cNvPr>
            <p:cNvSpPr txBox="1"/>
            <p:nvPr/>
          </p:nvSpPr>
          <p:spPr>
            <a:xfrm>
              <a:off x="3624264" y="4331732"/>
              <a:ext cx="1176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202EE0-616B-4D31-AB42-66BE95D6CECD}"/>
                </a:ext>
              </a:extLst>
            </p:cNvPr>
            <p:cNvSpPr txBox="1"/>
            <p:nvPr/>
          </p:nvSpPr>
          <p:spPr>
            <a:xfrm>
              <a:off x="5376865" y="4331732"/>
              <a:ext cx="11763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4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D5247E-6C49-4590-AA73-CDCB398302F6}"/>
                </a:ext>
              </a:extLst>
            </p:cNvPr>
            <p:cNvSpPr txBox="1"/>
            <p:nvPr/>
          </p:nvSpPr>
          <p:spPr>
            <a:xfrm>
              <a:off x="7129465" y="4331732"/>
              <a:ext cx="11763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451DE0-AB52-494A-A77E-13CCD22807ED}"/>
                </a:ext>
              </a:extLst>
            </p:cNvPr>
            <p:cNvSpPr txBox="1"/>
            <p:nvPr/>
          </p:nvSpPr>
          <p:spPr>
            <a:xfrm>
              <a:off x="152400" y="5031377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Your Planned Work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FD6E44C-BF1B-42E9-9E4A-9B306404D3BE}"/>
                </a:ext>
              </a:extLst>
            </p:cNvPr>
            <p:cNvSpPr txBox="1"/>
            <p:nvPr/>
          </p:nvSpPr>
          <p:spPr>
            <a:xfrm>
              <a:off x="3624264" y="5031377"/>
              <a:ext cx="29398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Your Intended 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297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5228"/>
          </a:xfrm>
        </p:spPr>
        <p:txBody>
          <a:bodyPr/>
          <a:lstStyle/>
          <a:p>
            <a:r>
              <a:rPr lang="en-US" dirty="0"/>
              <a:t>Logic Model Example—A Wedding</a:t>
            </a:r>
          </a:p>
        </p:txBody>
      </p:sp>
      <p:pic>
        <p:nvPicPr>
          <p:cNvPr id="4" name="Picture 3" descr="Cartoon image of the back of a just married ca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094928"/>
            <a:ext cx="3292607" cy="153447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82836" y="1684716"/>
            <a:ext cx="1280160" cy="3200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Inputs</a:t>
            </a:r>
          </a:p>
        </p:txBody>
      </p:sp>
      <p:sp>
        <p:nvSpPr>
          <p:cNvPr id="5" name="Rectangle 4"/>
          <p:cNvSpPr/>
          <p:nvPr/>
        </p:nvSpPr>
        <p:spPr>
          <a:xfrm>
            <a:off x="582836" y="2162409"/>
            <a:ext cx="128016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chemeClr val="tx1"/>
                </a:solidFill>
              </a:rPr>
              <a:t>Couple</a:t>
            </a:r>
          </a:p>
        </p:txBody>
      </p:sp>
      <p:sp>
        <p:nvSpPr>
          <p:cNvPr id="6" name="Rectangle 5"/>
          <p:cNvSpPr/>
          <p:nvPr/>
        </p:nvSpPr>
        <p:spPr>
          <a:xfrm>
            <a:off x="589802" y="2904136"/>
            <a:ext cx="128016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Budget</a:t>
            </a:r>
          </a:p>
        </p:txBody>
      </p:sp>
      <p:sp>
        <p:nvSpPr>
          <p:cNvPr id="7" name="Rectangle 6"/>
          <p:cNvSpPr/>
          <p:nvPr/>
        </p:nvSpPr>
        <p:spPr>
          <a:xfrm>
            <a:off x="582942" y="3645863"/>
            <a:ext cx="128016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Venue</a:t>
            </a:r>
          </a:p>
        </p:txBody>
      </p:sp>
      <p:sp>
        <p:nvSpPr>
          <p:cNvPr id="8" name="Rectangle 7"/>
          <p:cNvSpPr/>
          <p:nvPr/>
        </p:nvSpPr>
        <p:spPr>
          <a:xfrm>
            <a:off x="590185" y="4387590"/>
            <a:ext cx="128016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chemeClr val="tx1"/>
                </a:solidFill>
              </a:rPr>
              <a:t>Family and friends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AFCBAD-1E7A-4373-A170-5BB764A3881E}"/>
              </a:ext>
            </a:extLst>
          </p:cNvPr>
          <p:cNvSpPr/>
          <p:nvPr/>
        </p:nvSpPr>
        <p:spPr>
          <a:xfrm>
            <a:off x="567636" y="5129315"/>
            <a:ext cx="128016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chemeClr val="tx1"/>
                </a:solidFill>
              </a:rPr>
              <a:t>Vendors</a:t>
            </a:r>
          </a:p>
        </p:txBody>
      </p:sp>
      <p:sp>
        <p:nvSpPr>
          <p:cNvPr id="16" name="Right Arrow 15" descr="Arrow leading from Inputs to Activities"/>
          <p:cNvSpPr/>
          <p:nvPr/>
        </p:nvSpPr>
        <p:spPr>
          <a:xfrm>
            <a:off x="1910616" y="1518264"/>
            <a:ext cx="228600" cy="65836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191622" y="1684716"/>
            <a:ext cx="1371600" cy="3200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Activities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3334" y="2162409"/>
            <a:ext cx="1374390" cy="6126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chemeClr val="tx1"/>
                </a:solidFill>
              </a:rPr>
              <a:t>Hire Vendors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91622" y="2927529"/>
            <a:ext cx="1374390" cy="6126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chemeClr val="tx1"/>
                </a:solidFill>
              </a:rPr>
              <a:t>Write vows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10272" y="3688511"/>
            <a:ext cx="1374390" cy="6126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chemeClr val="tx1"/>
                </a:solidFill>
              </a:rPr>
              <a:t>Get married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041281-08C4-40EF-A866-C21BC500E715}"/>
              </a:ext>
            </a:extLst>
          </p:cNvPr>
          <p:cNvSpPr/>
          <p:nvPr/>
        </p:nvSpPr>
        <p:spPr>
          <a:xfrm>
            <a:off x="2200584" y="4434756"/>
            <a:ext cx="1374390" cy="7945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chemeClr val="tx1"/>
                </a:solidFill>
              </a:rPr>
              <a:t>Celebrate with friends and family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49AE620-B452-446A-AE92-2B03F85032BF}"/>
              </a:ext>
            </a:extLst>
          </p:cNvPr>
          <p:cNvSpPr/>
          <p:nvPr/>
        </p:nvSpPr>
        <p:spPr>
          <a:xfrm>
            <a:off x="2210272" y="5365929"/>
            <a:ext cx="1374390" cy="6126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chemeClr val="tx1"/>
                </a:solidFill>
              </a:rPr>
              <a:t>Go on a honeymoon</a:t>
            </a:r>
          </a:p>
        </p:txBody>
      </p:sp>
      <p:sp>
        <p:nvSpPr>
          <p:cNvPr id="40" name="Right Arrow 15" descr="Arrow leading from Activities to Outputs">
            <a:extLst>
              <a:ext uri="{FF2B5EF4-FFF2-40B4-BE49-F238E27FC236}">
                <a16:creationId xmlns:a16="http://schemas.microsoft.com/office/drawing/2014/main" id="{1AE22163-E01D-4F09-99B6-1415871DE416}"/>
              </a:ext>
            </a:extLst>
          </p:cNvPr>
          <p:cNvSpPr/>
          <p:nvPr/>
        </p:nvSpPr>
        <p:spPr>
          <a:xfrm>
            <a:off x="3609426" y="1518264"/>
            <a:ext cx="228600" cy="65836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935742" y="1684716"/>
            <a:ext cx="1280160" cy="3200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Outputs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35742" y="2162409"/>
            <a:ext cx="1280160" cy="6077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chemeClr val="tx1"/>
                </a:solidFill>
              </a:rPr>
              <a:t>600 photos taken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35742" y="2912737"/>
            <a:ext cx="1280160" cy="7955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chemeClr val="tx1"/>
                </a:solidFill>
              </a:rPr>
              <a:t>1 marriage certificate signed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4794E7F-8E56-4134-A9E0-E69E47AF4E38}"/>
              </a:ext>
            </a:extLst>
          </p:cNvPr>
          <p:cNvSpPr/>
          <p:nvPr/>
        </p:nvSpPr>
        <p:spPr>
          <a:xfrm>
            <a:off x="3935742" y="3850817"/>
            <a:ext cx="1280160" cy="6126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200 guests fed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35742" y="4606017"/>
            <a:ext cx="1280160" cy="6126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2 vows exchanged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3F36ACE-E0EF-4A3D-A376-710A9598E242}"/>
              </a:ext>
            </a:extLst>
          </p:cNvPr>
          <p:cNvSpPr/>
          <p:nvPr/>
        </p:nvSpPr>
        <p:spPr>
          <a:xfrm>
            <a:off x="3935742" y="5361215"/>
            <a:ext cx="1280160" cy="6126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75 gifts received</a:t>
            </a:r>
          </a:p>
        </p:txBody>
      </p:sp>
      <p:sp>
        <p:nvSpPr>
          <p:cNvPr id="41" name="Right Arrow 15" descr="Arrow leading from Outputs to Outcomes">
            <a:extLst>
              <a:ext uri="{FF2B5EF4-FFF2-40B4-BE49-F238E27FC236}">
                <a16:creationId xmlns:a16="http://schemas.microsoft.com/office/drawing/2014/main" id="{43A49605-77ED-4FDF-A465-72903BDD6F1E}"/>
              </a:ext>
            </a:extLst>
          </p:cNvPr>
          <p:cNvSpPr/>
          <p:nvPr/>
        </p:nvSpPr>
        <p:spPr>
          <a:xfrm>
            <a:off x="5269242" y="1518264"/>
            <a:ext cx="228600" cy="65836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46896" y="1684716"/>
            <a:ext cx="1280160" cy="3200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Outcomes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46896" y="2162409"/>
            <a:ext cx="1294765" cy="29325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Couple:</a:t>
            </a:r>
          </a:p>
          <a:p>
            <a:pPr marL="171450" indent="-1714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Is married </a:t>
            </a:r>
          </a:p>
          <a:p>
            <a:pPr marL="171450" indent="-1714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Enjoyed time with family and friends </a:t>
            </a:r>
          </a:p>
          <a:p>
            <a:pPr marL="171450" indent="-1714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Had fun on their special day</a:t>
            </a:r>
          </a:p>
        </p:txBody>
      </p:sp>
      <p:sp>
        <p:nvSpPr>
          <p:cNvPr id="34" name="Right Arrow 15" descr="Arrow leading from Outcomes to Impact">
            <a:extLst>
              <a:ext uri="{FF2B5EF4-FFF2-40B4-BE49-F238E27FC236}">
                <a16:creationId xmlns:a16="http://schemas.microsoft.com/office/drawing/2014/main" id="{43A49605-77ED-4FDF-A465-72903BDD6F1E}"/>
              </a:ext>
            </a:extLst>
          </p:cNvPr>
          <p:cNvSpPr/>
          <p:nvPr/>
        </p:nvSpPr>
        <p:spPr>
          <a:xfrm>
            <a:off x="6886026" y="1518264"/>
            <a:ext cx="228600" cy="65836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F0A332E-F1D3-4780-8EA4-FD133C9536BB}"/>
              </a:ext>
            </a:extLst>
          </p:cNvPr>
          <p:cNvSpPr/>
          <p:nvPr/>
        </p:nvSpPr>
        <p:spPr>
          <a:xfrm>
            <a:off x="7158990" y="1684716"/>
            <a:ext cx="1280160" cy="3200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Impact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F68CBB-5BFC-454E-83F6-96BB48AEA025}"/>
              </a:ext>
            </a:extLst>
          </p:cNvPr>
          <p:cNvSpPr/>
          <p:nvPr/>
        </p:nvSpPr>
        <p:spPr>
          <a:xfrm>
            <a:off x="7158990" y="2162409"/>
            <a:ext cx="1280160" cy="1042416"/>
          </a:xfrm>
          <a:prstGeom prst="rect">
            <a:avLst/>
          </a:prstGeom>
          <a:solidFill>
            <a:srgbClr val="FFFF85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chemeClr val="tx1"/>
                </a:solidFill>
              </a:rPr>
              <a:t>Stronger</a:t>
            </a:r>
            <a:r>
              <a:rPr lang="en-US" sz="1400" dirty="0"/>
              <a:t> </a:t>
            </a:r>
            <a:r>
              <a:rPr lang="en-US" dirty="0">
                <a:solidFill>
                  <a:schemeClr val="tx1"/>
                </a:solidFill>
              </a:rPr>
              <a:t>family bonds for couple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FD89F38-830E-4EA9-9AE3-726E4E3A3D8B}"/>
              </a:ext>
            </a:extLst>
          </p:cNvPr>
          <p:cNvSpPr/>
          <p:nvPr/>
        </p:nvSpPr>
        <p:spPr>
          <a:xfrm>
            <a:off x="7158990" y="3308529"/>
            <a:ext cx="1280160" cy="1040392"/>
          </a:xfrm>
          <a:prstGeom prst="rect">
            <a:avLst/>
          </a:prstGeom>
          <a:solidFill>
            <a:srgbClr val="FFFF85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chemeClr val="tx1"/>
                </a:solidFill>
              </a:rPr>
              <a:t>Stronger family bonds for the families</a:t>
            </a:r>
          </a:p>
        </p:txBody>
      </p:sp>
    </p:spTree>
    <p:extLst>
      <p:ext uri="{BB962C8B-B14F-4D97-AF65-F5344CB8AC3E}">
        <p14:creationId xmlns:p14="http://schemas.microsoft.com/office/powerpoint/2010/main" val="3358144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724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/>
              <a:t>M&amp;E requires the use of </a:t>
            </a:r>
            <a:br>
              <a:rPr lang="en-US" sz="2800" dirty="0"/>
            </a:br>
            <a:r>
              <a:rPr lang="en-US" sz="2800" dirty="0"/>
              <a:t>indicators.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Indicators define the data </a:t>
            </a:r>
            <a:br>
              <a:rPr lang="en-US" sz="2800" dirty="0"/>
            </a:br>
            <a:r>
              <a:rPr lang="en-US" sz="2800" dirty="0"/>
              <a:t>that you are collecting. </a:t>
            </a:r>
          </a:p>
          <a:p>
            <a:pPr marL="346075" lvl="1" indent="0">
              <a:spcBef>
                <a:spcPts val="1200"/>
              </a:spcBef>
              <a:buNone/>
            </a:pPr>
            <a:r>
              <a:rPr lang="en-US" sz="2400" b="1" i="1" dirty="0">
                <a:latin typeface="Calibri Light" panose="020F0302020204030204" pitchFamily="34" charset="0"/>
              </a:rPr>
              <a:t>Example: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number of people sensitized on GBV and GBV services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An indicator is a variable (its value changes) that measures the components of a program or project (inputs, activities, outputs, outcomes ).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Indicators can be quantitative or qualitative.</a:t>
            </a:r>
          </a:p>
        </p:txBody>
      </p:sp>
      <p:pic>
        <p:nvPicPr>
          <p:cNvPr id="6" name="Picture 5" descr="Image of a graph with increasing value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210" y="950277"/>
            <a:ext cx="30480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39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Good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077200" cy="4572000"/>
          </a:xfrm>
        </p:spPr>
        <p:txBody>
          <a:bodyPr/>
          <a:lstStyle/>
          <a:p>
            <a:pPr>
              <a:lnSpc>
                <a:spcPts val="3600"/>
              </a:lnSpc>
              <a:spcBef>
                <a:spcPts val="1800"/>
              </a:spcBef>
            </a:pPr>
            <a:r>
              <a:rPr lang="en-US" b="1" dirty="0"/>
              <a:t>Valid: </a:t>
            </a:r>
            <a:r>
              <a:rPr lang="en-US" dirty="0"/>
              <a:t>accurate measure of a behavior, practice, or task that is the expected output or outcome of the activity</a:t>
            </a:r>
          </a:p>
          <a:p>
            <a:pPr>
              <a:lnSpc>
                <a:spcPts val="3600"/>
              </a:lnSpc>
              <a:spcBef>
                <a:spcPts val="1800"/>
              </a:spcBef>
            </a:pPr>
            <a:r>
              <a:rPr lang="en-US" b="1" dirty="0"/>
              <a:t>Precise: </a:t>
            </a:r>
            <a:r>
              <a:rPr lang="en-US" dirty="0"/>
              <a:t>operationally defined in clear terms</a:t>
            </a:r>
          </a:p>
          <a:p>
            <a:pPr>
              <a:lnSpc>
                <a:spcPts val="3600"/>
              </a:lnSpc>
              <a:spcBef>
                <a:spcPts val="1800"/>
              </a:spcBef>
            </a:pPr>
            <a:r>
              <a:rPr lang="en-US" b="1" dirty="0"/>
              <a:t>Measurable: </a:t>
            </a:r>
            <a:r>
              <a:rPr lang="en-US" dirty="0"/>
              <a:t>quantifiable using available tools and methods</a:t>
            </a:r>
          </a:p>
          <a:p>
            <a:pPr>
              <a:lnSpc>
                <a:spcPts val="3600"/>
              </a:lnSpc>
              <a:spcBef>
                <a:spcPts val="1800"/>
              </a:spcBef>
            </a:pPr>
            <a:r>
              <a:rPr lang="en-US" b="1" dirty="0"/>
              <a:t>Reliable: </a:t>
            </a:r>
            <a:r>
              <a:rPr lang="en-US" dirty="0"/>
              <a:t>consistently measurable in the same way by different observers  </a:t>
            </a:r>
          </a:p>
        </p:txBody>
      </p:sp>
    </p:spTree>
    <p:extLst>
      <p:ext uri="{BB962C8B-B14F-4D97-AF65-F5344CB8AC3E}">
        <p14:creationId xmlns:p14="http://schemas.microsoft.com/office/powerpoint/2010/main" val="198457661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38256</TotalTime>
  <Words>1312</Words>
  <Application>Microsoft Office PowerPoint</Application>
  <PresentationFormat>On-screen Show (4:3)</PresentationFormat>
  <Paragraphs>244</Paragraphs>
  <Slides>22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Lucida Grande</vt:lpstr>
      <vt:lpstr>Verdana</vt:lpstr>
      <vt:lpstr>1_Office Theme</vt:lpstr>
      <vt:lpstr>3_Office Theme</vt:lpstr>
      <vt:lpstr>Monitor and Evaluate Policy Advocacy</vt:lpstr>
      <vt:lpstr> Step 8: Develop Monitoring and Evaluation Plan</vt:lpstr>
      <vt:lpstr>Monitoring and Evaluation Basics Common M&amp;E Terms </vt:lpstr>
      <vt:lpstr>“M” in M&amp;E </vt:lpstr>
      <vt:lpstr>“E” in M&amp;E   </vt:lpstr>
      <vt:lpstr>Basic Logic Model Structure </vt:lpstr>
      <vt:lpstr>Logic Model Example—A Wedding</vt:lpstr>
      <vt:lpstr>Indicators</vt:lpstr>
      <vt:lpstr>Characteristics of Good Indicators</vt:lpstr>
      <vt:lpstr>Characteristics of Good Indicators (continued)</vt:lpstr>
      <vt:lpstr>Monitoring &amp; Evaluation for Advocacy Work </vt:lpstr>
      <vt:lpstr>Types of Indicators for M&amp;E of Advocacy</vt:lpstr>
      <vt:lpstr>Logic Model with Sample Indicators </vt:lpstr>
      <vt:lpstr>Distinctive Features of Advocacy M&amp;E </vt:lpstr>
      <vt:lpstr>Methods to Evaluate Advocacy</vt:lpstr>
      <vt:lpstr>Method: Policymaker Ratings</vt:lpstr>
      <vt:lpstr>Method: Systems Mapping </vt:lpstr>
      <vt:lpstr>Example 1</vt:lpstr>
      <vt:lpstr>Example 2</vt:lpstr>
      <vt:lpstr>Measurement Indicators Handout </vt:lpstr>
      <vt:lpstr>Activity—Drafting Indicators</vt:lpstr>
      <vt:lpstr>Learning Objectives—Session 12</vt:lpstr>
    </vt:vector>
  </TitlesOfParts>
  <Company>FHI 360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12 of Developing Policy Advocacy Strategies Workshop</dc:title>
  <dc:subject>Session 12 of a training on developing a policy advocacy strategy covering the monitoring and evaluation of advocacy activities, logic models, and methods to evaluate advocacy</dc:subject>
  <dc:creator>amehrotra@fhi360.org;TZan@fhi360.org</dc:creator>
  <cp:keywords>Policy Advocacy, Training, Monitoring and Evaluation, Logic Models, indicators</cp:keywords>
  <cp:lastModifiedBy>Amita Mehrotra</cp:lastModifiedBy>
  <cp:revision>470</cp:revision>
  <dcterms:created xsi:type="dcterms:W3CDTF">2013-02-19T19:25:05Z</dcterms:created>
  <dcterms:modified xsi:type="dcterms:W3CDTF">2019-02-06T22:19:58Z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MarkAsFinal">
    <vt:bool>true</vt:bool>
  </property>
</Properties>
</file>