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282" r:id="rId3"/>
    <p:sldId id="283" r:id="rId4"/>
    <p:sldId id="256" r:id="rId5"/>
    <p:sldId id="277" r:id="rId6"/>
    <p:sldId id="278" r:id="rId7"/>
    <p:sldId id="279" r:id="rId8"/>
    <p:sldId id="263" r:id="rId9"/>
    <p:sldId id="264" r:id="rId10"/>
    <p:sldId id="299" r:id="rId11"/>
    <p:sldId id="271" r:id="rId12"/>
    <p:sldId id="301" r:id="rId13"/>
    <p:sldId id="265" r:id="rId14"/>
    <p:sldId id="300" r:id="rId15"/>
    <p:sldId id="302" r:id="rId16"/>
    <p:sldId id="289" r:id="rId17"/>
    <p:sldId id="290" r:id="rId18"/>
    <p:sldId id="29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ita Mehrotra" initials="AM" lastIdx="11" clrIdx="0">
    <p:extLst>
      <p:ext uri="{19B8F6BF-5375-455C-9EA6-DF929625EA0E}">
        <p15:presenceInfo xmlns:p15="http://schemas.microsoft.com/office/powerpoint/2012/main" userId="S-1-5-21-3003367119-45151493-406046460-40408" providerId="AD"/>
      </p:ext>
    </p:extLst>
  </p:cmAuthor>
  <p:cmAuthor id="2" name="Trinity Zan" initials="TZ" lastIdx="2" clrIdx="1">
    <p:extLst>
      <p:ext uri="{19B8F6BF-5375-455C-9EA6-DF929625EA0E}">
        <p15:presenceInfo xmlns:p15="http://schemas.microsoft.com/office/powerpoint/2012/main" userId="S-1-5-21-3003367119-45151493-406046460-38017" providerId="AD"/>
      </p:ext>
    </p:extLst>
  </p:cmAuthor>
  <p:cmAuthor id="3" name="Lucy Harber" initials="LH" lastIdx="7" clrIdx="2">
    <p:extLst>
      <p:ext uri="{19B8F6BF-5375-455C-9EA6-DF929625EA0E}">
        <p15:presenceInfo xmlns:p15="http://schemas.microsoft.com/office/powerpoint/2012/main" userId="43d7cc6d3c7d2ca8" providerId="Windows Live"/>
      </p:ext>
    </p:extLst>
  </p:cmAuthor>
  <p:cmAuthor id="4" name="Lucy Harber" initials="LH [2]" lastIdx="1" clrIdx="3">
    <p:extLst>
      <p:ext uri="{19B8F6BF-5375-455C-9EA6-DF929625EA0E}">
        <p15:presenceInfo xmlns:p15="http://schemas.microsoft.com/office/powerpoint/2012/main" userId="S-1-5-21-3003367119-45151493-406046460-41625" providerId="AD"/>
      </p:ext>
    </p:extLst>
  </p:cmAuthor>
  <p:cmAuthor id="5" name="Suzanne Fischer" initials="SF" lastIdx="8" clrIdx="4">
    <p:extLst>
      <p:ext uri="{19B8F6BF-5375-455C-9EA6-DF929625EA0E}">
        <p15:presenceInfo xmlns:p15="http://schemas.microsoft.com/office/powerpoint/2012/main" userId="S-1-5-21-3003367119-45151493-406046460-376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7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6374" autoAdjust="0"/>
  </p:normalViewPr>
  <p:slideViewPr>
    <p:cSldViewPr snapToObjects="1">
      <p:cViewPr varScale="1">
        <p:scale>
          <a:sx n="110" d="100"/>
          <a:sy n="110" d="100"/>
        </p:scale>
        <p:origin x="164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9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 showGuides="1">
      <p:cViewPr varScale="1">
        <p:scale>
          <a:sx n="77" d="100"/>
          <a:sy n="77" d="100"/>
        </p:scale>
        <p:origin x="210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2C2348-D637-4F67-A14D-520D23D7DD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6576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Workshop: Developing Policy Advocacy Strategies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D1321F-39B9-4D8F-A530-A40BB7E793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92302-861F-4737-A2FC-550F6489C78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919D33-71AD-4AED-9BC9-03B97A624E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Session 13. Draft the Advocacy Strategy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3C8A82-5724-44B4-8B5C-2DC8723A47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A5B55-9301-46A0-AC23-28B0873F2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64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100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Workshop: Developing Policy Advocacy Strategies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7721F-94BE-42C5-BBCD-CA603AD4695B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Session 13. Draft the Advocacy Strategy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6DC9A-7E7F-4C05-A46E-D1B960F26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29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88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390900" y="38097"/>
            <a:ext cx="2438403" cy="81534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3945981" y="-1962151"/>
            <a:ext cx="1257299" cy="8229600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065712" y="289719"/>
            <a:ext cx="2933700" cy="81454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929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0437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3001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393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290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050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150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91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734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08275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348037"/>
            <a:ext cx="4040188" cy="2443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708275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348037"/>
            <a:ext cx="4041775" cy="2443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08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275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245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1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28800"/>
            <a:ext cx="5111750" cy="42973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19400"/>
            <a:ext cx="3008313" cy="3306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153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76399"/>
            <a:ext cx="5486400" cy="305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977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88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390900" y="38097"/>
            <a:ext cx="2438403" cy="81534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687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3945981" y="-1962151"/>
            <a:ext cx="1257299" cy="8229600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065712" y="289719"/>
            <a:ext cx="2933700" cy="81454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7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568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56619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91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08275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348037"/>
            <a:ext cx="4040188" cy="2443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708275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348037"/>
            <a:ext cx="4041775" cy="2443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1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28800"/>
            <a:ext cx="5111750" cy="42973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19400"/>
            <a:ext cx="3008313" cy="3306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76399"/>
            <a:ext cx="5486400" cy="305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PC bar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9144000" cy="51636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37FC1"/>
          </a:solidFill>
          <a:ln w="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/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2" t="14026" r="7752" b="17613"/>
          <a:stretch/>
        </p:blipFill>
        <p:spPr bwMode="auto">
          <a:xfrm>
            <a:off x="331947" y="5882392"/>
            <a:ext cx="1765299" cy="560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APC logo_color no background.psd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836257" y="783020"/>
            <a:ext cx="899595" cy="7016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5"/>
          <a:stretch/>
        </p:blipFill>
        <p:spPr>
          <a:xfrm>
            <a:off x="2709306" y="5742872"/>
            <a:ext cx="1066800" cy="686583"/>
          </a:xfrm>
          <a:prstGeom prst="rect">
            <a:avLst/>
          </a:prstGeom>
          <a:ln>
            <a:noFill/>
          </a:ln>
        </p:spPr>
      </p:pic>
      <p:pic>
        <p:nvPicPr>
          <p:cNvPr id="18" name="Picture 17" descr="rti_logo_text_1"/>
          <p:cNvPicPr/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176" y="5875785"/>
            <a:ext cx="1337945" cy="567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fhi logo no background.psd"/>
          <p:cNvPicPr/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182" y="5909439"/>
            <a:ext cx="1118870" cy="476985"/>
          </a:xfrm>
          <a:prstGeom prst="rect">
            <a:avLst/>
          </a:prstGeom>
        </p:spPr>
      </p:pic>
      <p:pic>
        <p:nvPicPr>
          <p:cNvPr id="20" name="Picture 19"/>
          <p:cNvPicPr/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166" y="5891343"/>
            <a:ext cx="742950" cy="5359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PC bar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9144000" cy="51636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37FC1"/>
          </a:solidFill>
          <a:ln w="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34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healthpolicyproject.com/pubs/173_IndiaCommonAdvocacyPlanFinal.pdf" TargetMode="External"/><Relationship Id="rId4" Type="http://schemas.openxmlformats.org/officeDocument/2006/relationships/hyperlink" Target="https://www.unicef.org/pacificislands/Advocacy_Strategy_for_Protecting_the_Vulnerable_in_the_Pacific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E1D9A-44A9-422C-ACEF-13BB7EF9D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r>
              <a:rPr lang="en-US" b="1" dirty="0"/>
              <a:t>Draft the Advocacy Strategy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1DCC01-0BA8-4498-B0C2-6CFE53A956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46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 and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9658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800" dirty="0"/>
              <a:t>[Enter name 1: reason for partnership]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[Enter name 2: reason for partnership]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[Enter name 3: reason for partnership</a:t>
            </a:r>
            <a:r>
              <a:rPr lang="en-US" sz="20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494933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1F700-ABFD-4959-9BD7-CCF8B50D1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60437"/>
            <a:ext cx="8229600" cy="639763"/>
          </a:xfrm>
        </p:spPr>
        <p:txBody>
          <a:bodyPr/>
          <a:lstStyle/>
          <a:p>
            <a:r>
              <a:rPr lang="en-US" dirty="0"/>
              <a:t>Strategy Snapshot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B169AD1-6F76-440A-B4AA-1EF9D1E72B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9953666"/>
              </p:ext>
            </p:extLst>
          </p:nvPr>
        </p:nvGraphicFramePr>
        <p:xfrm>
          <a:off x="457200" y="1676400"/>
          <a:ext cx="8229600" cy="4686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1031497394"/>
                    </a:ext>
                  </a:extLst>
                </a:gridCol>
                <a:gridCol w="6934200">
                  <a:extLst>
                    <a:ext uri="{9D8B030D-6E8A-4147-A177-3AD203B41FA5}">
                      <a16:colId xmlns:a16="http://schemas.microsoft.com/office/drawing/2014/main" val="3446215892"/>
                    </a:ext>
                  </a:extLst>
                </a:gridCol>
              </a:tblGrid>
              <a:tr h="524011">
                <a:tc gridSpan="2">
                  <a:txBody>
                    <a:bodyPr/>
                    <a:lstStyle/>
                    <a:p>
                      <a:r>
                        <a:rPr lang="en-US" dirty="0"/>
                        <a:t>Goal: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585270"/>
                  </a:ext>
                </a:extLst>
              </a:tr>
              <a:tr h="524011">
                <a:tc>
                  <a:txBody>
                    <a:bodyPr/>
                    <a:lstStyle/>
                    <a:p>
                      <a:r>
                        <a:rPr lang="en-US" b="1" dirty="0"/>
                        <a:t>Objective 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27851"/>
                  </a:ext>
                </a:extLst>
              </a:tr>
              <a:tr h="524011">
                <a:tc>
                  <a:txBody>
                    <a:bodyPr/>
                    <a:lstStyle/>
                    <a:p>
                      <a:r>
                        <a:rPr lang="en-US" dirty="0"/>
                        <a:t>Activity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890397"/>
                  </a:ext>
                </a:extLst>
              </a:tr>
              <a:tr h="524011">
                <a:tc>
                  <a:txBody>
                    <a:bodyPr/>
                    <a:lstStyle/>
                    <a:p>
                      <a:r>
                        <a:rPr lang="en-US" dirty="0"/>
                        <a:t>Activity 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223267"/>
                  </a:ext>
                </a:extLst>
              </a:tr>
              <a:tr h="49475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Activity 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011">
                <a:tc>
                  <a:txBody>
                    <a:bodyPr/>
                    <a:lstStyle/>
                    <a:p>
                      <a:r>
                        <a:rPr lang="en-US" b="1" dirty="0"/>
                        <a:t>Objective 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242015"/>
                  </a:ext>
                </a:extLst>
              </a:tr>
              <a:tr h="524011">
                <a:tc>
                  <a:txBody>
                    <a:bodyPr/>
                    <a:lstStyle/>
                    <a:p>
                      <a:r>
                        <a:rPr lang="en-US" dirty="0"/>
                        <a:t>Activity 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459145"/>
                  </a:ext>
                </a:extLst>
              </a:tr>
              <a:tr h="524011">
                <a:tc>
                  <a:txBody>
                    <a:bodyPr/>
                    <a:lstStyle/>
                    <a:p>
                      <a:r>
                        <a:rPr lang="en-US" dirty="0"/>
                        <a:t>Activity 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730945"/>
                  </a:ext>
                </a:extLst>
              </a:tr>
              <a:tr h="524011">
                <a:tc>
                  <a:txBody>
                    <a:bodyPr/>
                    <a:lstStyle/>
                    <a:p>
                      <a:r>
                        <a:rPr lang="en-US" dirty="0"/>
                        <a:t>Activity 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821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353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472" y="747807"/>
            <a:ext cx="8229600" cy="1143000"/>
          </a:xfrm>
        </p:spPr>
        <p:txBody>
          <a:bodyPr/>
          <a:lstStyle/>
          <a:p>
            <a:r>
              <a:rPr lang="en-US" dirty="0"/>
              <a:t>Activities</a:t>
            </a:r>
          </a:p>
        </p:txBody>
      </p:sp>
      <p:pic>
        <p:nvPicPr>
          <p:cNvPr id="4" name="Picture 3" descr="Image of slide stating Objective 1, activity, when, who is responsible, other resources required and indicator of succe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93520"/>
            <a:ext cx="6520996" cy="489074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91206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1999"/>
            <a:ext cx="8229600" cy="648907"/>
          </a:xfrm>
        </p:spPr>
        <p:txBody>
          <a:bodyPr/>
          <a:lstStyle/>
          <a:p>
            <a:r>
              <a:rPr lang="en-US" sz="1800" dirty="0"/>
              <a:t>Objective 1: </a:t>
            </a:r>
            <a:r>
              <a:rPr lang="en-GB" sz="1800" b="0" dirty="0">
                <a:solidFill>
                  <a:prstClr val="black"/>
                </a:solidFill>
              </a:rPr>
              <a:t>[enter your text here] </a:t>
            </a:r>
            <a:br>
              <a:rPr lang="en-US" sz="1800" b="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8825871-544A-4F0F-B3D2-16E3684E7A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975703"/>
              </p:ext>
            </p:extLst>
          </p:nvPr>
        </p:nvGraphicFramePr>
        <p:xfrm>
          <a:off x="609600" y="1295400"/>
          <a:ext cx="7848600" cy="5053973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063775">
                  <a:extLst>
                    <a:ext uri="{9D8B030D-6E8A-4147-A177-3AD203B41FA5}">
                      <a16:colId xmlns:a16="http://schemas.microsoft.com/office/drawing/2014/main" val="1269779334"/>
                    </a:ext>
                  </a:extLst>
                </a:gridCol>
                <a:gridCol w="5784825">
                  <a:extLst>
                    <a:ext uri="{9D8B030D-6E8A-4147-A177-3AD203B41FA5}">
                      <a16:colId xmlns:a16="http://schemas.microsoft.com/office/drawing/2014/main" val="1194318911"/>
                    </a:ext>
                  </a:extLst>
                </a:gridCol>
              </a:tblGrid>
              <a:tr h="706820">
                <a:tc gridSpan="2">
                  <a:txBody>
                    <a:bodyPr/>
                    <a:lstStyle/>
                    <a:p>
                      <a:pPr marL="71755" marR="71755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Communication </a:t>
                      </a:r>
                      <a:endParaRPr kumimoji="0" lang="en-US" sz="16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71755" marR="7175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576" marB="36576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226625"/>
                  </a:ext>
                </a:extLst>
              </a:tr>
              <a:tr h="766468"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Target Audience (Primary/Secondary):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576" marB="3657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576" marB="36576"/>
                </a:tc>
                <a:extLst>
                  <a:ext uri="{0D108BD9-81ED-4DB2-BD59-A6C34878D82A}">
                    <a16:rowId xmlns:a16="http://schemas.microsoft.com/office/drawing/2014/main" val="4176745083"/>
                  </a:ext>
                </a:extLst>
              </a:tr>
              <a:tr h="773406"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Target Audience’s Stage in the Advocacy Communication Model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576" marB="3657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576" marB="36576"/>
                </a:tc>
                <a:extLst>
                  <a:ext uri="{0D108BD9-81ED-4DB2-BD59-A6C34878D82A}">
                    <a16:rowId xmlns:a16="http://schemas.microsoft.com/office/drawing/2014/main" val="2230522478"/>
                  </a:ext>
                </a:extLst>
              </a:tr>
              <a:tr h="2593133"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Key Message Components and 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Call to Action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576" marB="3657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576" marB="3657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5" name="Group 14" descr="Photo of several slides to describe objectives and activities"/>
          <p:cNvGrpSpPr/>
          <p:nvPr/>
        </p:nvGrpSpPr>
        <p:grpSpPr>
          <a:xfrm>
            <a:off x="3432601" y="601707"/>
            <a:ext cx="5558999" cy="6681184"/>
            <a:chOff x="3432601" y="601707"/>
            <a:chExt cx="5558999" cy="66811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147CA3D-33A5-40B5-AB84-1792EF9C3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778"/>
            <a:stretch/>
          </p:blipFill>
          <p:spPr>
            <a:xfrm>
              <a:off x="3432601" y="601707"/>
              <a:ext cx="4319406" cy="2987589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F8DFECA-AE2F-41A1-BAEA-4F2D36384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566"/>
            <a:stretch/>
          </p:blipFill>
          <p:spPr>
            <a:xfrm>
              <a:off x="3644994" y="1246447"/>
              <a:ext cx="4267200" cy="2926299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625E98-E8D5-40CE-A340-80B270D3F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474"/>
            <a:stretch/>
          </p:blipFill>
          <p:spPr>
            <a:xfrm>
              <a:off x="3857387" y="1841232"/>
              <a:ext cx="4267200" cy="2961202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B2249FB-152D-455E-B14F-C201EB78C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7474"/>
            <a:stretch/>
          </p:blipFill>
          <p:spPr>
            <a:xfrm>
              <a:off x="4069780" y="2470920"/>
              <a:ext cx="4267200" cy="2961202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3F34829-78D6-4EFE-AAB8-28C48BA4D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7778"/>
            <a:stretch/>
          </p:blipFill>
          <p:spPr>
            <a:xfrm>
              <a:off x="4270801" y="3100608"/>
              <a:ext cx="4267199" cy="295148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F283C28-608C-40CB-90D3-A54EF5172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8399"/>
            <a:stretch/>
          </p:blipFill>
          <p:spPr>
            <a:xfrm>
              <a:off x="4494566" y="3700694"/>
              <a:ext cx="4267200" cy="2931599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9A0FBE8-E460-4728-A48A-CB2E0197E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8398"/>
            <a:stretch/>
          </p:blipFill>
          <p:spPr>
            <a:xfrm>
              <a:off x="4684852" y="4324077"/>
              <a:ext cx="4306748" cy="2958814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t="7631" r="1694" b="570"/>
          <a:stretch/>
        </p:blipFill>
        <p:spPr>
          <a:xfrm>
            <a:off x="4878202" y="4953000"/>
            <a:ext cx="4648200" cy="3298723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34665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685800"/>
            <a:ext cx="8229600" cy="667184"/>
          </a:xfrm>
        </p:spPr>
        <p:txBody>
          <a:bodyPr/>
          <a:lstStyle/>
          <a:p>
            <a:r>
              <a:rPr lang="en-US" sz="3200" dirty="0"/>
              <a:t>Indicators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B644D4E4-B25A-46A6-9D26-005D03DF9D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5802620"/>
              </p:ext>
            </p:extLst>
          </p:nvPr>
        </p:nvGraphicFramePr>
        <p:xfrm>
          <a:off x="381000" y="1324192"/>
          <a:ext cx="8382000" cy="48463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4202124158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77777323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26366281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4204754488"/>
                    </a:ext>
                  </a:extLst>
                </a:gridCol>
              </a:tblGrid>
              <a:tr h="8547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Indicator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Data Source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Person or Group Responsible for Tracking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3419699"/>
                  </a:ext>
                </a:extLst>
              </a:tr>
              <a:tr h="4989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Objective 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[enter your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text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</a:rPr>
                        <a:t> here]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5475868"/>
                  </a:ext>
                </a:extLst>
              </a:tr>
              <a:tr h="4989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Activity 1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9508238"/>
                  </a:ext>
                </a:extLst>
              </a:tr>
              <a:tr h="4989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Activity 2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190358"/>
                  </a:ext>
                </a:extLst>
              </a:tr>
              <a:tr h="4989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 Activity 3</a:t>
                      </a: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060346"/>
                  </a:ext>
                </a:extLst>
              </a:tr>
              <a:tr h="4989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Objective 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81727152"/>
                  </a:ext>
                </a:extLst>
              </a:tr>
              <a:tr h="4989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Activity 1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2400992"/>
                  </a:ext>
                </a:extLst>
              </a:tr>
              <a:tr h="4989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Activity 2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756415"/>
                  </a:ext>
                </a:extLst>
              </a:tr>
              <a:tr h="4989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effectLst/>
                        </a:rPr>
                        <a:t> Activity 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3593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65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F8C65-B1D4-4F47-8439-47456149E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/>
          <a:lstStyle/>
          <a:p>
            <a:pPr marL="225425" marR="0" indent="-225425">
              <a:spcBef>
                <a:spcPts val="0"/>
              </a:spcBef>
              <a:spcAft>
                <a:spcPts val="1200"/>
              </a:spcAft>
              <a:tabLst>
                <a:tab pos="225425" algn="l"/>
              </a:tabLst>
            </a:pPr>
            <a:r>
              <a:rPr lang="en-GB" sz="2400" dirty="0"/>
              <a:t>[enter your text here]</a:t>
            </a:r>
          </a:p>
          <a:p>
            <a:pPr marL="225425" marR="0" indent="-225425">
              <a:spcBef>
                <a:spcPts val="0"/>
              </a:spcBef>
              <a:spcAft>
                <a:spcPts val="1200"/>
              </a:spcAft>
              <a:tabLst>
                <a:tab pos="225425" algn="l"/>
              </a:tabLst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351739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7985A-5566-4BB5-B93F-90C863C25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60437"/>
            <a:ext cx="8229600" cy="792163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Activity—Draft Advocacy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B978C-0FBF-4C07-BCE8-6C34CF56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153400" cy="40386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Consolidate your work from the previous sessions into a draft advocacy strategy </a:t>
            </a:r>
            <a:br>
              <a:rPr lang="en-US" dirty="0"/>
            </a:br>
            <a:r>
              <a:rPr lang="en-US" dirty="0"/>
              <a:t>(2 hours and 45 minutes to develop)</a:t>
            </a:r>
          </a:p>
          <a:p>
            <a:pPr>
              <a:spcBef>
                <a:spcPts val="1800"/>
              </a:spcBef>
            </a:pPr>
            <a:r>
              <a:rPr lang="en-US" dirty="0"/>
              <a:t>Use the PowerPoint template and the Word outline as reference</a:t>
            </a:r>
          </a:p>
          <a:p>
            <a:pPr>
              <a:spcBef>
                <a:spcPts val="1800"/>
              </a:spcBef>
            </a:pPr>
            <a:r>
              <a:rPr lang="en-US" dirty="0"/>
              <a:t>Prepare to deliver a 15-minute presentation on your advocacy strategy</a:t>
            </a:r>
          </a:p>
        </p:txBody>
      </p:sp>
    </p:spTree>
    <p:extLst>
      <p:ext uri="{BB962C8B-B14F-4D97-AF65-F5344CB8AC3E}">
        <p14:creationId xmlns:p14="http://schemas.microsoft.com/office/powerpoint/2010/main" val="3609679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Objectives—Session 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001963"/>
          </a:xfrm>
        </p:spPr>
        <p:txBody>
          <a:bodyPr/>
          <a:lstStyle/>
          <a:p>
            <a:pPr lvl="0"/>
            <a:r>
              <a:rPr lang="en-US" dirty="0"/>
              <a:t>Describe the components of an advocacy strategy document</a:t>
            </a:r>
          </a:p>
          <a:p>
            <a:pPr lvl="0">
              <a:spcBef>
                <a:spcPts val="1800"/>
              </a:spcBef>
            </a:pPr>
            <a:r>
              <a:rPr lang="en-US" dirty="0"/>
              <a:t>Outline sections of your advocacy strategy based on work to date</a:t>
            </a:r>
          </a:p>
        </p:txBody>
      </p:sp>
    </p:spTree>
    <p:extLst>
      <p:ext uri="{BB962C8B-B14F-4D97-AF65-F5344CB8AC3E}">
        <p14:creationId xmlns:p14="http://schemas.microsoft.com/office/powerpoint/2010/main" val="691755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42900" y="1140618"/>
            <a:ext cx="8094764" cy="6397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pPr defTabSz="666750">
              <a:lnSpc>
                <a:spcPct val="90000"/>
              </a:lnSpc>
              <a:spcAft>
                <a:spcPct val="35000"/>
              </a:spcAft>
            </a:pPr>
            <a:endParaRPr lang="en-US" dirty="0"/>
          </a:p>
        </p:txBody>
      </p:sp>
      <p:grpSp>
        <p:nvGrpSpPr>
          <p:cNvPr id="8" name="Group 7" descr="Graphic stating: Step 9: Draft and Implement Strategy"/>
          <p:cNvGrpSpPr/>
          <p:nvPr/>
        </p:nvGrpSpPr>
        <p:grpSpPr>
          <a:xfrm>
            <a:off x="381000" y="990600"/>
            <a:ext cx="8229600" cy="822960"/>
            <a:chOff x="363437" y="762000"/>
            <a:chExt cx="8229600" cy="822960"/>
          </a:xfrm>
        </p:grpSpPr>
        <p:sp>
          <p:nvSpPr>
            <p:cNvPr id="9" name="Rounded Rectangle 8"/>
            <p:cNvSpPr/>
            <p:nvPr/>
          </p:nvSpPr>
          <p:spPr>
            <a:xfrm>
              <a:off x="363437" y="762000"/>
              <a:ext cx="8229600" cy="822960"/>
            </a:xfrm>
            <a:prstGeom prst="roundRect">
              <a:avLst/>
            </a:prstGeom>
            <a:solidFill>
              <a:srgbClr val="A38A5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 txBox="1"/>
            <p:nvPr/>
          </p:nvSpPr>
          <p:spPr>
            <a:xfrm>
              <a:off x="363438" y="800011"/>
              <a:ext cx="8018562" cy="7563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/>
            </a:p>
          </p:txBody>
        </p:sp>
      </p:grp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851571"/>
            <a:ext cx="82296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Advocacy strategy should include: 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Background</a:t>
            </a:r>
          </a:p>
          <a:p>
            <a:pPr marL="635000" lvl="1" indent="-292100">
              <a:spcBef>
                <a:spcPts val="0"/>
              </a:spcBef>
            </a:pPr>
            <a:r>
              <a:rPr lang="en-US" sz="1800" dirty="0"/>
              <a:t>Problem statement</a:t>
            </a:r>
          </a:p>
          <a:p>
            <a:pPr marL="635000" lvl="1" indent="-292100">
              <a:spcBef>
                <a:spcPts val="0"/>
              </a:spcBef>
            </a:pPr>
            <a:r>
              <a:rPr lang="en-US" sz="1800" dirty="0"/>
              <a:t>Evidence/information</a:t>
            </a:r>
          </a:p>
          <a:p>
            <a:pPr marL="635000" lvl="1" indent="-292100">
              <a:spcBef>
                <a:spcPts val="0"/>
              </a:spcBef>
            </a:pPr>
            <a:r>
              <a:rPr lang="en-US" sz="1800" dirty="0"/>
              <a:t>Root cause and policy solution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Advocacy Goal and Objectives</a:t>
            </a:r>
          </a:p>
          <a:p>
            <a:pPr>
              <a:spcBef>
                <a:spcPts val="300"/>
              </a:spcBef>
            </a:pPr>
            <a:r>
              <a:rPr lang="en-US" sz="2000" dirty="0"/>
              <a:t>Partners</a:t>
            </a:r>
            <a:endParaRPr lang="en-US" sz="1800" dirty="0"/>
          </a:p>
          <a:p>
            <a:pPr>
              <a:spcBef>
                <a:spcPts val="300"/>
              </a:spcBef>
            </a:pPr>
            <a:r>
              <a:rPr lang="en-US" sz="2000" dirty="0"/>
              <a:t>Activities</a:t>
            </a:r>
          </a:p>
          <a:p>
            <a:pPr marL="635000" lvl="1">
              <a:spcBef>
                <a:spcPts val="0"/>
              </a:spcBef>
            </a:pPr>
            <a:r>
              <a:rPr lang="en-US" sz="1800" dirty="0"/>
              <a:t>Target audience(s)/stage</a:t>
            </a:r>
          </a:p>
          <a:p>
            <a:pPr marL="635000" lvl="1">
              <a:spcBef>
                <a:spcPts val="0"/>
              </a:spcBef>
            </a:pPr>
            <a:r>
              <a:rPr lang="en-US" sz="1800" dirty="0"/>
              <a:t>Advocacy message </a:t>
            </a:r>
          </a:p>
          <a:p>
            <a:pPr marL="635000" lvl="1">
              <a:spcBef>
                <a:spcPts val="0"/>
              </a:spcBef>
            </a:pPr>
            <a:r>
              <a:rPr lang="en-US" sz="1800" dirty="0"/>
              <a:t>Responsible people/committees/required resources </a:t>
            </a:r>
          </a:p>
          <a:p>
            <a:pPr marL="635000" lvl="1">
              <a:spcBef>
                <a:spcPts val="0"/>
              </a:spcBef>
            </a:pPr>
            <a:r>
              <a:rPr lang="en-US" sz="1800" dirty="0"/>
              <a:t>Desired timeframe </a:t>
            </a:r>
          </a:p>
          <a:p>
            <a:pPr marL="234950">
              <a:spcBef>
                <a:spcPts val="0"/>
              </a:spcBef>
            </a:pPr>
            <a:r>
              <a:rPr lang="en-US" sz="2000" dirty="0"/>
              <a:t>Communication</a:t>
            </a:r>
          </a:p>
          <a:p>
            <a:pPr>
              <a:spcBef>
                <a:spcPts val="300"/>
              </a:spcBef>
            </a:pPr>
            <a:r>
              <a:rPr lang="en-US" sz="2000" dirty="0"/>
              <a:t>Monitoring and Evaluation Plan</a:t>
            </a:r>
          </a:p>
          <a:p>
            <a:pPr>
              <a:spcBef>
                <a:spcPts val="300"/>
              </a:spcBef>
            </a:pPr>
            <a:r>
              <a:rPr lang="en-US" sz="2000" dirty="0"/>
              <a:t>Conclusion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Image of Policy Advocacy Strategy Outline handout, page tw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4427">
            <a:off x="6611506" y="2229929"/>
            <a:ext cx="2438645" cy="315589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Image of Policy Advocacy Strategy Outline handout, page on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883401"/>
            <a:ext cx="2371963" cy="306959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93699" y="1041311"/>
            <a:ext cx="7277101" cy="564355"/>
          </a:xfrm>
        </p:spPr>
        <p:txBody>
          <a:bodyPr/>
          <a:lstStyle/>
          <a:p>
            <a:r>
              <a:rPr lang="en-US" b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200" b="0" dirty="0">
                <a:solidFill>
                  <a:prstClr val="white"/>
                </a:solidFill>
                <a:latin typeface="Calibri"/>
              </a:rPr>
              <a:t>Step 9: Draft and Implement Strategy</a:t>
            </a:r>
            <a:br>
              <a:rPr lang="en-US" sz="3200" b="0" dirty="0">
                <a:solidFill>
                  <a:prstClr val="white"/>
                </a:solidFill>
                <a:latin typeface="Calibri"/>
              </a:rPr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2" name="Rounded Rectangle 1">
            <a:hlinkClick r:id="rId4"/>
          </p:cNvPr>
          <p:cNvSpPr/>
          <p:nvPr/>
        </p:nvSpPr>
        <p:spPr>
          <a:xfrm>
            <a:off x="6619949" y="5852647"/>
            <a:ext cx="10668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4"/>
              </a:rPr>
              <a:t>UNICEF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7893176" y="5852647"/>
            <a:ext cx="1012773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5"/>
              </a:rPr>
              <a:t>HPP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7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r>
              <a:rPr lang="en-US" b="1" dirty="0"/>
              <a:t>Draft Advocacy Strategy</a:t>
            </a:r>
            <a:br>
              <a:rPr lang="en-US" b="1" dirty="0"/>
            </a:br>
            <a:r>
              <a:rPr lang="en-US" dirty="0"/>
              <a:t>[enter your title here]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[enter your group name here]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0437"/>
            <a:ext cx="8229600" cy="639763"/>
          </a:xfrm>
        </p:spPr>
        <p:txBody>
          <a:bodyPr/>
          <a:lstStyle/>
          <a:p>
            <a:r>
              <a:rPr lang="en-US" dirty="0"/>
              <a:t>Problem Statement and Root Cause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sz="2800" dirty="0"/>
              <a:t>Problem Statement: </a:t>
            </a:r>
            <a:r>
              <a:rPr lang="en-GB" sz="2800" dirty="0">
                <a:solidFill>
                  <a:prstClr val="black"/>
                </a:solidFill>
              </a:rPr>
              <a:t>[enter your text here] </a:t>
            </a:r>
            <a:endParaRPr lang="en-US" sz="2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800"/>
              </a:spcBef>
              <a:buNone/>
            </a:pPr>
            <a:endParaRPr lang="en-US" sz="2800" dirty="0"/>
          </a:p>
          <a:p>
            <a:pPr marL="0" indent="0">
              <a:spcBef>
                <a:spcPts val="1800"/>
              </a:spcBef>
              <a:buNone/>
            </a:pPr>
            <a:endParaRPr lang="en-US" sz="2800" dirty="0"/>
          </a:p>
          <a:p>
            <a:pPr marL="0" indent="0">
              <a:spcBef>
                <a:spcPts val="1800"/>
              </a:spcBef>
              <a:buNone/>
            </a:pPr>
            <a:r>
              <a:rPr lang="en-US" sz="2800" dirty="0"/>
              <a:t>Identified Root Cause: </a:t>
            </a:r>
            <a:r>
              <a:rPr lang="en-GB" sz="2800" dirty="0">
                <a:solidFill>
                  <a:prstClr val="black"/>
                </a:solidFill>
              </a:rPr>
              <a:t>[enter your text here] </a:t>
            </a:r>
            <a:endParaRPr lang="en-US" sz="2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800"/>
              </a:spcBef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2467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648200"/>
          </a:xfrm>
        </p:spPr>
        <p:txBody>
          <a:bodyPr/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800" dirty="0"/>
              <a:t>[Enter three or four key pieces of evidence supporting the claim made in the problem statement.]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800" dirty="0"/>
              <a:t> 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800" dirty="0"/>
              <a:t> 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800" dirty="0"/>
              <a:t> 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288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Policy Solution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001963"/>
          </a:xfrm>
        </p:spPr>
        <p:txBody>
          <a:bodyPr/>
          <a:lstStyle/>
          <a:p>
            <a:r>
              <a:rPr lang="en-GB" sz="2800" dirty="0">
                <a:solidFill>
                  <a:prstClr val="black"/>
                </a:solidFill>
              </a:rPr>
              <a:t>[enter your text here] </a:t>
            </a:r>
            <a:endParaRPr lang="en-US" sz="2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4870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0437"/>
            <a:ext cx="8229600" cy="563563"/>
          </a:xfrm>
        </p:spPr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077200" cy="3001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[Enter the goal you identified and developed during the workshop.]</a:t>
            </a:r>
          </a:p>
        </p:txBody>
      </p:sp>
    </p:spTree>
    <p:extLst>
      <p:ext uri="{BB962C8B-B14F-4D97-AF65-F5344CB8AC3E}">
        <p14:creationId xmlns:p14="http://schemas.microsoft.com/office/powerpoint/2010/main" val="2158621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018"/>
            <a:ext cx="8229600" cy="300196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800" dirty="0"/>
              <a:t>Objective 1: </a:t>
            </a:r>
            <a:r>
              <a:rPr lang="en-GB" sz="2800" dirty="0">
                <a:solidFill>
                  <a:prstClr val="black"/>
                </a:solidFill>
              </a:rPr>
              <a:t>[enter your text here] </a:t>
            </a:r>
            <a:endParaRPr lang="en-US" sz="2800" dirty="0"/>
          </a:p>
          <a:p>
            <a:pPr>
              <a:spcBef>
                <a:spcPts val="1800"/>
              </a:spcBef>
            </a:pPr>
            <a:r>
              <a:rPr lang="en-US" sz="2800" dirty="0"/>
              <a:t>Objective 2: </a:t>
            </a:r>
            <a:r>
              <a:rPr lang="en-GB" sz="2800" dirty="0">
                <a:solidFill>
                  <a:prstClr val="black"/>
                </a:solidFill>
              </a:rPr>
              <a:t>[enter your text here] </a:t>
            </a:r>
            <a:endParaRPr lang="en-US" sz="2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31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BAA2A-A832-4611-848E-AC756DA7E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E356A-146C-48D7-833C-79B783945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[Insert a photo of the power map here]</a:t>
            </a:r>
          </a:p>
        </p:txBody>
      </p:sp>
    </p:spTree>
    <p:extLst>
      <p:ext uri="{BB962C8B-B14F-4D97-AF65-F5344CB8AC3E}">
        <p14:creationId xmlns:p14="http://schemas.microsoft.com/office/powerpoint/2010/main" val="3058211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6134</TotalTime>
  <Words>324</Words>
  <Application>Microsoft Office PowerPoint</Application>
  <PresentationFormat>On-screen Show (4:3)</PresentationFormat>
  <Paragraphs>107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1_Office Theme</vt:lpstr>
      <vt:lpstr>Draft the Advocacy Strategy</vt:lpstr>
      <vt:lpstr> Step 9: Draft and Implement Strategy  </vt:lpstr>
      <vt:lpstr>Draft Advocacy Strategy [enter your title here] </vt:lpstr>
      <vt:lpstr>Problem Statement and Root Cause</vt:lpstr>
      <vt:lpstr>Evidence</vt:lpstr>
      <vt:lpstr>Proposed Policy Solution</vt:lpstr>
      <vt:lpstr>Goal</vt:lpstr>
      <vt:lpstr>Objectives</vt:lpstr>
      <vt:lpstr>Power Map</vt:lpstr>
      <vt:lpstr>Partners and Networks</vt:lpstr>
      <vt:lpstr>Strategy Snapshot</vt:lpstr>
      <vt:lpstr>Activities</vt:lpstr>
      <vt:lpstr>Objective 1: [enter your text here]  </vt:lpstr>
      <vt:lpstr>Indicators</vt:lpstr>
      <vt:lpstr>Conclusion</vt:lpstr>
      <vt:lpstr>Activity—Draft Advocacy Strategy</vt:lpstr>
      <vt:lpstr>Learning Objectives—Session 13</vt:lpstr>
    </vt:vector>
  </TitlesOfParts>
  <Company>FHI 360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13 of the Developing Policy Advocacy Strategies Workshop</dc:title>
  <dc:subject>Session 13 of a training on developing a policy advocacy strategy covering the components of an advocacy strategy and an activty to create draft strategies</dc:subject>
  <dc:creator>amehrotra@fhi360.org;TZan@fhi360.org</dc:creator>
  <cp:keywords>Policy Advocacy, Training, draft strategy</cp:keywords>
  <cp:lastModifiedBy>Amita Mehrotra</cp:lastModifiedBy>
  <cp:revision>106</cp:revision>
  <dcterms:created xsi:type="dcterms:W3CDTF">2013-02-19T19:25:05Z</dcterms:created>
  <dcterms:modified xsi:type="dcterms:W3CDTF">2019-02-06T22:25:53Z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