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96" r:id="rId3"/>
    <p:sldId id="397" r:id="rId4"/>
    <p:sldId id="402" r:id="rId5"/>
    <p:sldId id="284" r:id="rId6"/>
    <p:sldId id="285" r:id="rId7"/>
    <p:sldId id="396" r:id="rId8"/>
    <p:sldId id="403" r:id="rId9"/>
    <p:sldId id="407" r:id="rId10"/>
    <p:sldId id="405" r:id="rId11"/>
    <p:sldId id="398" r:id="rId12"/>
    <p:sldId id="400" r:id="rId13"/>
    <p:sldId id="395" r:id="rId14"/>
    <p:sldId id="393" r:id="rId15"/>
    <p:sldId id="401" r:id="rId16"/>
    <p:sldId id="404" r:id="rId17"/>
    <p:sldId id="406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7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Lucy Harber" initials="LH" lastIdx="2" clrIdx="1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3" name="Lucy Harber" initials="LH [2]" lastIdx="1" clrIdx="2">
    <p:extLst>
      <p:ext uri="{19B8F6BF-5375-455C-9EA6-DF929625EA0E}">
        <p15:presenceInfo xmlns:p15="http://schemas.microsoft.com/office/powerpoint/2012/main" userId="S-1-5-21-3003367119-45151493-406046460-41625" providerId="AD"/>
      </p:ext>
    </p:extLst>
  </p:cmAuthor>
  <p:cmAuthor id="4" name="Suzanne Fischer" initials="SF" lastIdx="14" clrIdx="3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137FC1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91656" autoAdjust="0"/>
  </p:normalViewPr>
  <p:slideViewPr>
    <p:cSldViewPr snapToObjects="1">
      <p:cViewPr varScale="1">
        <p:scale>
          <a:sx n="105" d="100"/>
          <a:sy n="105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998"/>
    </p:cViewPr>
  </p:sorterViewPr>
  <p:notesViewPr>
    <p:cSldViewPr snapToObjects="1" showGuides="1">
      <p:cViewPr varScale="1">
        <p:scale>
          <a:sx n="75" d="100"/>
          <a:sy n="75" d="100"/>
        </p:scale>
        <p:origin x="21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8EEBA3-F1ED-4D75-9EFC-64A50F6315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91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7F8F4-1131-47D4-9F28-E778759119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F546-86FD-411F-A3F1-41B83AF0FB5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7A5F9-9CFD-43A4-8990-6DA18C0067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2. Key Concepts and Definitions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13932-190A-4E4B-B351-903D64C8C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B59E-797E-4C91-9045-FD4589D4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16350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4C3D17-82ED-456C-9A1F-E254024BE4D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/>
              <a:t>Session 2. Key Concepts and Definitions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DEE306A-95A8-4F04-B388-DABBA4BD3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2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BAE6478-EDE5-4275-8403-85738E6BB1C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49AA989-5464-422D-A652-8DCD7BF2D4A6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AB7E54-FD31-41F1-8AFF-FE79062DDCD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DB2CDF5-1AE5-4F5E-9FE8-9734FBAEA482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0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1AFFA1F-384B-4FB1-9BBB-10EA807304A7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3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EDEA9A2-6F65-425F-9F43-5EAFF4A2AA62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3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499C81B-7521-4942-A19B-EB752DC0C7EA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5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6C20E73-FCCE-45EE-A1E4-69ABCD1EECC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7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779ACCB-063D-400B-B748-D4B72847CDF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1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E2729DA-E0F8-4B36-81AE-8A6AE830F43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57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F7F73E2-0900-4848-8C8E-5D5B1754AC4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D80E4D3-9FB2-4DB2-99C2-84B324DDE77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3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8F71227-1797-440C-A5A4-6FFBC06519A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0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7830400-0A9C-45BA-B841-4046624AC0CC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55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C6AA3BD-5225-40AD-8653-CEB1E685B767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0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36BBC35-768A-438E-A9B7-8747336D6FC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3F5226F-5348-4B0A-9701-01436B79702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4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274E8CD-F79D-4BE4-8815-C9505C1FAB88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674748-A922-4208-95EE-E34EB5619BF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1B7BA3-9138-40D8-9B23-D0BEE8FD2D0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7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968A426-E692-4AE5-B333-FC3C8369F921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1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71CB586-8653-4F6A-A1C6-B6C4A8A51AF7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40352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62000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00832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33745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867399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849303"/>
            <a:ext cx="74295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6781800" cy="1470025"/>
          </a:xfrm>
        </p:spPr>
        <p:txBody>
          <a:bodyPr/>
          <a:lstStyle/>
          <a:p>
            <a:r>
              <a:rPr lang="en-US" b="1" dirty="0"/>
              <a:t>Key Concepts and Definitions</a:t>
            </a:r>
          </a:p>
        </p:txBody>
      </p:sp>
    </p:spTree>
    <p:extLst>
      <p:ext uri="{BB962C8B-B14F-4D97-AF65-F5344CB8AC3E}">
        <p14:creationId xmlns:p14="http://schemas.microsoft.com/office/powerpoint/2010/main" val="17976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534400" cy="792163"/>
          </a:xfrm>
        </p:spPr>
        <p:txBody>
          <a:bodyPr/>
          <a:lstStyle/>
          <a:p>
            <a:r>
              <a:rPr lang="en-US" sz="3300" dirty="0"/>
              <a:t>Approaches Often Confused with Policy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001963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/>
              <a:t>Information, education,  </a:t>
            </a:r>
            <a:br>
              <a:rPr lang="en-US" dirty="0"/>
            </a:br>
            <a:r>
              <a:rPr lang="en-US" dirty="0"/>
              <a:t>communication (IEC) </a:t>
            </a:r>
            <a:br>
              <a:rPr lang="en-US" dirty="0"/>
            </a:br>
            <a:r>
              <a:rPr lang="en-US" dirty="0"/>
              <a:t>or behavior change </a:t>
            </a:r>
            <a:br>
              <a:rPr lang="en-US" dirty="0"/>
            </a:br>
            <a:r>
              <a:rPr lang="en-US" dirty="0"/>
              <a:t>communications (BCC)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/>
              <a:t>General awareness </a:t>
            </a:r>
            <a:br>
              <a:rPr lang="en-US" dirty="0"/>
            </a:br>
            <a:r>
              <a:rPr lang="en-US" dirty="0"/>
              <a:t>raising on issues or </a:t>
            </a:r>
            <a:br>
              <a:rPr lang="en-US" dirty="0"/>
            </a:br>
            <a:r>
              <a:rPr lang="en-US" dirty="0"/>
              <a:t>public relations (PR)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/>
              <a:t>Fundraising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dirty="0"/>
              <a:t>Community mobilization </a:t>
            </a:r>
          </a:p>
        </p:txBody>
      </p:sp>
      <p:grpSp>
        <p:nvGrpSpPr>
          <p:cNvPr id="7" name="Group 6" descr="Policy Advocacy and Other Related Approaches and Concepts handout" title="Image"/>
          <p:cNvGrpSpPr/>
          <p:nvPr/>
        </p:nvGrpSpPr>
        <p:grpSpPr>
          <a:xfrm>
            <a:off x="4788846" y="1784061"/>
            <a:ext cx="4038600" cy="3245139"/>
            <a:chOff x="4788846" y="1634865"/>
            <a:chExt cx="4038600" cy="3245139"/>
          </a:xfrm>
        </p:grpSpPr>
        <p:pic>
          <p:nvPicPr>
            <p:cNvPr id="5" name="Picture 4" descr="Snapshot of Policy Advocacy and Other Selected Approaches/Concepts Handou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6086" r="5384" b="2442"/>
            <a:stretch/>
          </p:blipFill>
          <p:spPr>
            <a:xfrm rot="198128">
              <a:off x="4856042" y="1849513"/>
              <a:ext cx="3892827" cy="2917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93204">
              <a:off x="4788846" y="1634865"/>
              <a:ext cx="4038600" cy="3245139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297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654113"/>
          </a:xfrm>
        </p:spPr>
        <p:txBody>
          <a:bodyPr/>
          <a:lstStyle/>
          <a:p>
            <a:r>
              <a:rPr lang="en-US" dirty="0"/>
              <a:t>A Closer Look at IEC/BCC and Policy Advocacy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065416"/>
              </p:ext>
            </p:extLst>
          </p:nvPr>
        </p:nvGraphicFramePr>
        <p:xfrm>
          <a:off x="381000" y="1492313"/>
          <a:ext cx="8458200" cy="4696345"/>
        </p:xfrm>
        <a:graphic>
          <a:graphicData uri="http://schemas.openxmlformats.org/drawingml/2006/table">
            <a:tbl>
              <a:tblPr firstRow="1" firstCol="1" bandRow="1"/>
              <a:tblGrid>
                <a:gridCol w="1370228">
                  <a:extLst>
                    <a:ext uri="{9D8B030D-6E8A-4147-A177-3AD203B41FA5}">
                      <a16:colId xmlns:a16="http://schemas.microsoft.com/office/drawing/2014/main" val="275872191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346092071"/>
                    </a:ext>
                  </a:extLst>
                </a:gridCol>
                <a:gridCol w="1153897">
                  <a:extLst>
                    <a:ext uri="{9D8B030D-6E8A-4147-A177-3AD203B41FA5}">
                      <a16:colId xmlns:a16="http://schemas.microsoft.com/office/drawing/2014/main" val="3394129683"/>
                    </a:ext>
                  </a:extLst>
                </a:gridCol>
                <a:gridCol w="1227932">
                  <a:extLst>
                    <a:ext uri="{9D8B030D-6E8A-4147-A177-3AD203B41FA5}">
                      <a16:colId xmlns:a16="http://schemas.microsoft.com/office/drawing/2014/main" val="180878353"/>
                    </a:ext>
                  </a:extLst>
                </a:gridCol>
                <a:gridCol w="1275496">
                  <a:extLst>
                    <a:ext uri="{9D8B030D-6E8A-4147-A177-3AD203B41FA5}">
                      <a16:colId xmlns:a16="http://schemas.microsoft.com/office/drawing/2014/main" val="959194704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2033890758"/>
                    </a:ext>
                  </a:extLst>
                </a:gridCol>
                <a:gridCol w="921943">
                  <a:extLst>
                    <a:ext uri="{9D8B030D-6E8A-4147-A177-3AD203B41FA5}">
                      <a16:colId xmlns:a16="http://schemas.microsoft.com/office/drawing/2014/main" val="3298301513"/>
                    </a:ext>
                  </a:extLst>
                </a:gridCol>
              </a:tblGrid>
              <a:tr h="10844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Approach/</a:t>
                      </a:r>
                      <a:b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Can It Change?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Audience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the Target Audience Have a Substantial Influence on Others?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of Success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95891"/>
                  </a:ext>
                </a:extLst>
              </a:tr>
              <a:tr h="1743647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Information, education, and communication (IEC) or </a:t>
                      </a:r>
                      <a:b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 change communications (BCC)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 and behavior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Individuals or people within a particular age or gender group.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Residents of a particular area.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Audience segmentation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 media campaigns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Adoption of key behaviors (i.e., changes in attitudes toward people living with HIV or AIDS; getting an HIV test)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 change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43787"/>
                  </a:ext>
                </a:extLst>
              </a:tr>
              <a:tr h="1614181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</a:t>
                      </a:r>
                      <a:b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advocacy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Policies, implement-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policies, laws, and practices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 makers, leaders, policymakers, people in positions of influence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Lobbying, meetings,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debates, or roundtables supporting a policy position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 targeted position papers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changes or improved policy implementation that enable improved HIV prevention and care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 changes in policy</a:t>
                      </a:r>
                    </a:p>
                  </a:txBody>
                  <a:tcPr marL="64135" marR="641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903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4152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Adapted from: Advocacy in Action—A Toolkit to Support NGOs and CBOs Responding to HIV/AIDS, International HIV/AIDS Alliance; Networking for Policy Change: An Advocacy Training Manual, POLICY Project, Futures Group. </a:t>
            </a:r>
          </a:p>
        </p:txBody>
      </p:sp>
    </p:spTree>
    <p:extLst>
      <p:ext uri="{BB962C8B-B14F-4D97-AF65-F5344CB8AC3E}">
        <p14:creationId xmlns:p14="http://schemas.microsoft.com/office/powerpoint/2010/main" val="31229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Advocacy vs. Activism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838200" y="1783556"/>
            <a:ext cx="29718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Advocacy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32037"/>
            <a:ext cx="3810000" cy="3459163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/>
              <a:t>Policy advocacy is the deliberate process of informing and influencing decision-makers in support of evidence-based policy change.</a:t>
            </a:r>
          </a:p>
          <a:p>
            <a:pPr marL="742950" indent="-219075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400" i="1" dirty="0"/>
              <a:t>─	Stronger Health Advocates, Greater Health Impacts: A Workshop Curriculum on Policy Advocacy Strategy Development, PATH, 2013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00601" y="1783556"/>
            <a:ext cx="38862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Activism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800601" y="2332037"/>
            <a:ext cx="3886200" cy="3001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The use of direct, often confrontational action, such as a demonstration or a strike, in opposition to or support of a cause.</a:t>
            </a:r>
          </a:p>
          <a:p>
            <a:pPr marL="854075" indent="-219075">
              <a:buNone/>
            </a:pPr>
            <a:r>
              <a:rPr lang="en-US" sz="1400" i="1" dirty="0"/>
              <a:t>─	The American Heritage Dictionary of the English Language, 4th Edition</a:t>
            </a:r>
          </a:p>
        </p:txBody>
      </p:sp>
    </p:spTree>
    <p:extLst>
      <p:ext uri="{BB962C8B-B14F-4D97-AF65-F5344CB8AC3E}">
        <p14:creationId xmlns:p14="http://schemas.microsoft.com/office/powerpoint/2010/main" val="115271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558"/>
            <a:ext cx="8229600" cy="646242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Activity—Define Policy Advocacy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	Select a recorder and a spokesperson.</a:t>
            </a:r>
          </a:p>
          <a:p>
            <a:pPr marL="514350" indent="-514350">
              <a:lnSpc>
                <a:spcPts val="3400"/>
              </a:lnSpc>
              <a:buAutoNum type="arabicPeriod" startAt="2"/>
            </a:pPr>
            <a:r>
              <a:rPr lang="en-US" dirty="0"/>
              <a:t>Write your group’s definition of policy advocacy. </a:t>
            </a:r>
          </a:p>
          <a:p>
            <a:pPr marL="514350" indent="-514350">
              <a:lnSpc>
                <a:spcPts val="3400"/>
              </a:lnSpc>
              <a:buAutoNum type="arabicPeriod" startAt="2"/>
            </a:pPr>
            <a:r>
              <a:rPr lang="en-US" dirty="0"/>
              <a:t>Remember: Include what policy advocacy is and who policy advocacy is aimed at. Specifically, policy advocacy:</a:t>
            </a:r>
          </a:p>
          <a:p>
            <a:pPr marL="914400" defTabSz="431800">
              <a:lnSpc>
                <a:spcPts val="3000"/>
              </a:lnSpc>
            </a:pPr>
            <a:r>
              <a:rPr lang="en-US" sz="2800" dirty="0"/>
              <a:t>Aims to </a:t>
            </a:r>
            <a:r>
              <a:rPr lang="en-US" sz="2800" b="1" dirty="0"/>
              <a:t>inform and influence decision-makers</a:t>
            </a:r>
            <a:r>
              <a:rPr lang="en-US" sz="2800" dirty="0"/>
              <a:t> </a:t>
            </a:r>
          </a:p>
          <a:p>
            <a:pPr marL="914400" defTabSz="431800">
              <a:lnSpc>
                <a:spcPts val="3000"/>
              </a:lnSpc>
            </a:pPr>
            <a:r>
              <a:rPr lang="en-US" sz="2800" dirty="0"/>
              <a:t>Seeks changes that are </a:t>
            </a:r>
            <a:r>
              <a:rPr lang="en-US" sz="2800" b="1" dirty="0"/>
              <a:t>evidence-based</a:t>
            </a:r>
            <a:r>
              <a:rPr lang="en-US" sz="2800" dirty="0"/>
              <a:t> </a:t>
            </a:r>
          </a:p>
          <a:p>
            <a:pPr marL="914400" defTabSz="431800">
              <a:lnSpc>
                <a:spcPts val="3000"/>
              </a:lnSpc>
            </a:pPr>
            <a:r>
              <a:rPr lang="en-US" sz="2800" dirty="0"/>
              <a:t>Has a goal of </a:t>
            </a:r>
            <a:r>
              <a:rPr lang="en-US" sz="2800" b="1" dirty="0"/>
              <a:t>achieving a desired policy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08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3001963"/>
          </a:xfrm>
        </p:spPr>
        <p:txBody>
          <a:bodyPr/>
          <a:lstStyle/>
          <a:p>
            <a:r>
              <a:rPr lang="en-US" dirty="0"/>
              <a:t>What are the </a:t>
            </a:r>
            <a:r>
              <a:rPr lang="en-US" b="1" i="1" dirty="0"/>
              <a:t>common</a:t>
            </a:r>
            <a:r>
              <a:rPr lang="en-US" dirty="0"/>
              <a:t> elements in each definition?</a:t>
            </a:r>
          </a:p>
          <a:p>
            <a:r>
              <a:rPr lang="en-US" dirty="0"/>
              <a:t>What are the </a:t>
            </a:r>
            <a:r>
              <a:rPr lang="en-US" b="1" i="1" dirty="0"/>
              <a:t>unique</a:t>
            </a:r>
            <a:r>
              <a:rPr lang="en-US" dirty="0"/>
              <a:t> elements of each definition?</a:t>
            </a:r>
          </a:p>
        </p:txBody>
      </p:sp>
    </p:spTree>
    <p:extLst>
      <p:ext uri="{BB962C8B-B14F-4D97-AF65-F5344CB8AC3E}">
        <p14:creationId xmlns:p14="http://schemas.microsoft.com/office/powerpoint/2010/main" val="31961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558"/>
            <a:ext cx="8229600" cy="646242"/>
          </a:xfrm>
        </p:spPr>
        <p:txBody>
          <a:bodyPr/>
          <a:lstStyle/>
          <a:p>
            <a:r>
              <a:rPr lang="en-US" sz="3500" dirty="0">
                <a:solidFill>
                  <a:srgbClr val="E46C0A"/>
                </a:solidFill>
              </a:rPr>
              <a:t>Activity—Agree on Policy Advocacy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AutoNum type="arabicPeriod"/>
            </a:pPr>
            <a:r>
              <a:rPr lang="en-US" dirty="0"/>
              <a:t>Create a new definition combining common elements from all the small group definitions. </a:t>
            </a:r>
          </a:p>
          <a:p>
            <a:pPr marL="514350" indent="-514350">
              <a:buNone/>
            </a:pPr>
            <a:r>
              <a:rPr lang="en-US" dirty="0"/>
              <a:t>	OR</a:t>
            </a:r>
          </a:p>
          <a:p>
            <a:pPr marL="514350" indent="-514350">
              <a:buNone/>
            </a:pPr>
            <a:r>
              <a:rPr lang="en-US" dirty="0"/>
              <a:t>	Create a new definition by combining two or three favorite small group definitions.</a:t>
            </a:r>
          </a:p>
          <a:p>
            <a:pPr marL="514350" indent="-514350">
              <a:lnSpc>
                <a:spcPts val="3400"/>
              </a:lnSpc>
              <a:buNone/>
            </a:pPr>
            <a:r>
              <a:rPr lang="en-US" dirty="0"/>
              <a:t>	OR</a:t>
            </a:r>
          </a:p>
          <a:p>
            <a:pPr marL="514350" indent="-514350">
              <a:lnSpc>
                <a:spcPts val="3400"/>
              </a:lnSpc>
              <a:buNone/>
            </a:pPr>
            <a:r>
              <a:rPr lang="en-US" dirty="0"/>
              <a:t>	Select one of the small group definitions.</a:t>
            </a:r>
          </a:p>
          <a:p>
            <a:pPr marL="514350" indent="-514350">
              <a:lnSpc>
                <a:spcPts val="3400"/>
              </a:lnSpc>
              <a:spcBef>
                <a:spcPts val="1800"/>
              </a:spcBef>
              <a:buAutoNum type="arabicPeriod" startAt="2"/>
            </a:pPr>
            <a:r>
              <a:rPr lang="en-US" dirty="0"/>
              <a:t>Write the final definition on a flip chart for use during the workshop.</a:t>
            </a:r>
          </a:p>
        </p:txBody>
      </p:sp>
    </p:spTree>
    <p:extLst>
      <p:ext uri="{BB962C8B-B14F-4D97-AF65-F5344CB8AC3E}">
        <p14:creationId xmlns:p14="http://schemas.microsoft.com/office/powerpoint/2010/main" val="230708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01963"/>
          </a:xfrm>
        </p:spPr>
        <p:txBody>
          <a:bodyPr/>
          <a:lstStyle/>
          <a:p>
            <a:pPr lvl="0"/>
            <a:r>
              <a:rPr lang="en-US" dirty="0"/>
              <a:t>Define policy and policy advocacy</a:t>
            </a:r>
          </a:p>
          <a:p>
            <a:pPr lvl="0"/>
            <a:r>
              <a:rPr lang="en-US" dirty="0"/>
              <a:t>Differentiate between policy advocacy and other similar concepts such as activism</a:t>
            </a:r>
          </a:p>
          <a:p>
            <a:pPr lvl="0"/>
            <a:r>
              <a:rPr lang="en-US" dirty="0"/>
              <a:t>Develop a working definition of policy advocacy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10618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92163"/>
          </a:xfrm>
        </p:spPr>
        <p:txBody>
          <a:bodyPr/>
          <a:lstStyle/>
          <a:p>
            <a:r>
              <a:rPr lang="en-US" dirty="0"/>
              <a:t>What is a Policy?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2697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law, rule, regulation, or a set of guidelines, procedures, or norms from a higher-level authority to guide a course of action.                                                                         </a:t>
            </a:r>
          </a:p>
        </p:txBody>
      </p:sp>
      <p:pic>
        <p:nvPicPr>
          <p:cNvPr id="4" name="Picture 3" descr="Image of policy word cloud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262" b="2696"/>
          <a:stretch/>
        </p:blipFill>
        <p:spPr>
          <a:xfrm>
            <a:off x="1752600" y="3352800"/>
            <a:ext cx="563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Advocacy?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/>
              <a:t>Advocacy is the act or process of supporting a cause or issue. </a:t>
            </a:r>
            <a:br>
              <a:rPr lang="en-US" sz="2200" i="1" dirty="0"/>
            </a:br>
            <a:r>
              <a:rPr lang="en-US" sz="2200" i="1" dirty="0"/>
              <a:t>An advocacy campaign is a set of targeted actions in support of a </a:t>
            </a:r>
            <a:br>
              <a:rPr lang="en-US" sz="2200" i="1" dirty="0"/>
            </a:br>
            <a:r>
              <a:rPr lang="en-US" sz="2200" i="1" dirty="0"/>
              <a:t>cause or issue. We advocate a cause or issue because we want to</a:t>
            </a:r>
          </a:p>
          <a:p>
            <a:pPr marL="571500" lvl="1">
              <a:spcBef>
                <a:spcPts val="0"/>
              </a:spcBef>
            </a:pPr>
            <a:r>
              <a:rPr lang="en-US" sz="2200" i="1" dirty="0"/>
              <a:t>Build support for that cause or issue</a:t>
            </a:r>
          </a:p>
          <a:p>
            <a:pPr marL="571500" lvl="1">
              <a:spcBef>
                <a:spcPts val="0"/>
              </a:spcBef>
            </a:pPr>
            <a:r>
              <a:rPr lang="en-US" sz="2200" i="1" dirty="0"/>
              <a:t>Influence others to support it</a:t>
            </a:r>
          </a:p>
          <a:p>
            <a:pPr marL="571500" lvl="1">
              <a:spcBef>
                <a:spcPts val="0"/>
              </a:spcBef>
            </a:pPr>
            <a:r>
              <a:rPr lang="en-US" sz="2200" i="1" dirty="0"/>
              <a:t>Try to influence or change legislation that affects it</a:t>
            </a:r>
          </a:p>
          <a:p>
            <a:pPr marL="9144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— International Planned Parenthood Federation, IPPF Advocacy Guide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i="1" dirty="0"/>
              <a:t>Advocacy is speaking up, drawing a community’s attention to an important issue, and directing decision-makers toward a solution. Advocacy is working with other people and organizations to make </a:t>
            </a:r>
            <a:br>
              <a:rPr lang="en-US" sz="2200" i="1" dirty="0"/>
            </a:br>
            <a:r>
              <a:rPr lang="en-US" sz="2200" i="1" dirty="0"/>
              <a:t>a difference.</a:t>
            </a:r>
          </a:p>
          <a:p>
            <a:pPr marL="9144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— CEDPA, Cairo, Beijing and Beyond: A Handbook on Advocacy for Women Leaders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7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Policy Advocacy?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77200" cy="30019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i="1" dirty="0"/>
              <a:t>Policy advocacy is the deliberate process of informing and influencing decision-makers in support of evidence-based policy change.</a:t>
            </a:r>
          </a:p>
          <a:p>
            <a:pPr marL="3435350" indent="-238125">
              <a:lnSpc>
                <a:spcPts val="2400"/>
              </a:lnSpc>
              <a:buNone/>
              <a:tabLst>
                <a:tab pos="3883025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−	</a:t>
            </a:r>
            <a:r>
              <a:rPr lang="en-US" sz="2000" dirty="0"/>
              <a:t>Stronger Health Advocates, Greater Health Impacts: A Workshop Curriculum on Policy Advocacy Strategy Development, 2013</a:t>
            </a:r>
          </a:p>
        </p:txBody>
      </p:sp>
    </p:spTree>
    <p:extLst>
      <p:ext uri="{BB962C8B-B14F-4D97-AF65-F5344CB8AC3E}">
        <p14:creationId xmlns:p14="http://schemas.microsoft.com/office/powerpoint/2010/main" val="186555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/>
              <a:t>Policy advocacy is a </a:t>
            </a:r>
            <a:r>
              <a:rPr lang="en-US" b="1" dirty="0"/>
              <a:t>deliberate process</a:t>
            </a:r>
            <a:r>
              <a:rPr lang="en-US" dirty="0"/>
              <a:t> that requires planning and strategy. </a:t>
            </a:r>
          </a:p>
          <a:p>
            <a:pPr>
              <a:lnSpc>
                <a:spcPts val="3400"/>
              </a:lnSpc>
            </a:pPr>
            <a:r>
              <a:rPr lang="en-US" dirty="0"/>
              <a:t>Specifically, policy advocacy:</a:t>
            </a:r>
          </a:p>
          <a:p>
            <a:pPr marL="914400" defTabSz="431800">
              <a:lnSpc>
                <a:spcPts val="3000"/>
              </a:lnSpc>
            </a:pPr>
            <a:r>
              <a:rPr lang="en-US" dirty="0"/>
              <a:t>Aims to </a:t>
            </a:r>
            <a:r>
              <a:rPr lang="en-US" b="1" dirty="0"/>
              <a:t>inform and influence decision-makers</a:t>
            </a:r>
            <a:endParaRPr lang="en-US" dirty="0"/>
          </a:p>
          <a:p>
            <a:pPr marL="914400" defTabSz="431800">
              <a:lnSpc>
                <a:spcPts val="3000"/>
              </a:lnSpc>
            </a:pPr>
            <a:r>
              <a:rPr lang="en-US" dirty="0"/>
              <a:t>Seeks changes that are </a:t>
            </a:r>
            <a:r>
              <a:rPr lang="en-US" b="1" dirty="0"/>
              <a:t>evidence-based</a:t>
            </a:r>
            <a:endParaRPr lang="en-US" dirty="0"/>
          </a:p>
          <a:p>
            <a:pPr marL="914400" defTabSz="431800">
              <a:lnSpc>
                <a:spcPts val="3000"/>
              </a:lnSpc>
            </a:pPr>
            <a:r>
              <a:rPr lang="en-US" dirty="0"/>
              <a:t>Has a goal of </a:t>
            </a:r>
            <a:r>
              <a:rPr lang="en-US" b="1" dirty="0"/>
              <a:t>achieving a desired </a:t>
            </a:r>
            <a:br>
              <a:rPr lang="en-US" b="1" dirty="0"/>
            </a:br>
            <a:r>
              <a:rPr lang="en-US" b="1" dirty="0"/>
              <a:t>policy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Policy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212"/>
            <a:ext cx="5203556" cy="399561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Eliminate a harmful policy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Review or revise an existing policy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Enforce an existing policy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Develop a new policy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Fund a policy </a:t>
            </a:r>
          </a:p>
        </p:txBody>
      </p:sp>
      <p:pic>
        <p:nvPicPr>
          <p:cNvPr id="4" name="Picture 3" descr="Image of u-turn symbol on a traffic sign that reads Policy Chang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956" y="1981200"/>
            <a:ext cx="3026044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7CC1E-B727-4E46-8FE3-5AB5AA76C468}"/>
              </a:ext>
            </a:extLst>
          </p:cNvPr>
          <p:cNvSpPr txBox="1"/>
          <p:nvPr/>
        </p:nvSpPr>
        <p:spPr>
          <a:xfrm>
            <a:off x="457200" y="609302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Stronger Health Advocates, Greater Health Impacts: A workshop curriculum on policy advocacy strategy development, Facilitator’s Guide, </a:t>
            </a:r>
            <a:r>
              <a:rPr lang="en-US" sz="1400" dirty="0"/>
              <a:t>PATH, 2013.</a:t>
            </a:r>
          </a:p>
        </p:txBody>
      </p:sp>
    </p:spTree>
    <p:extLst>
      <p:ext uri="{BB962C8B-B14F-4D97-AF65-F5344CB8AC3E}">
        <p14:creationId xmlns:p14="http://schemas.microsoft.com/office/powerpoint/2010/main" val="32006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92163"/>
          </a:xfrm>
        </p:spPr>
        <p:txBody>
          <a:bodyPr/>
          <a:lstStyle/>
          <a:p>
            <a:r>
              <a:rPr lang="en-US" dirty="0"/>
              <a:t>Levels of Advocacy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6228" y="1951037"/>
            <a:ext cx="7895772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Policy change can be made at many levels;  </a:t>
            </a:r>
            <a:br>
              <a:rPr lang="en-US" dirty="0"/>
            </a:br>
            <a:r>
              <a:rPr lang="en-US" dirty="0"/>
              <a:t>as such, advocacy can occur at the:</a:t>
            </a:r>
          </a:p>
          <a:p>
            <a:r>
              <a:rPr lang="en-US" dirty="0"/>
              <a:t>International level</a:t>
            </a:r>
          </a:p>
          <a:p>
            <a:r>
              <a:rPr lang="en-US" dirty="0"/>
              <a:t>National level</a:t>
            </a:r>
          </a:p>
          <a:p>
            <a:r>
              <a:rPr lang="en-US" dirty="0"/>
              <a:t>Local level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i="1" dirty="0"/>
              <a:t>Advocacy activities conducted at one </a:t>
            </a:r>
            <a:br>
              <a:rPr lang="en-US" i="1" dirty="0"/>
            </a:br>
            <a:r>
              <a:rPr lang="en-US" i="1" dirty="0"/>
              <a:t>level can affect what happens at other levels.</a:t>
            </a:r>
          </a:p>
        </p:txBody>
      </p:sp>
      <p:grpSp>
        <p:nvGrpSpPr>
          <p:cNvPr id="13" name="Group 12" descr="Three cogwheels that read International, National and Local" title="Image"/>
          <p:cNvGrpSpPr/>
          <p:nvPr/>
        </p:nvGrpSpPr>
        <p:grpSpPr>
          <a:xfrm>
            <a:off x="5648713" y="2287714"/>
            <a:ext cx="3038087" cy="3243008"/>
            <a:chOff x="5352595" y="2269922"/>
            <a:chExt cx="3038087" cy="3243008"/>
          </a:xfrm>
        </p:grpSpPr>
        <p:sp>
          <p:nvSpPr>
            <p:cNvPr id="6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0956971">
              <a:off x="6713188" y="3901150"/>
              <a:ext cx="1677494" cy="1611780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rgbClr val="137F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4615" tIns="538825" rIns="464615" bIns="5779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Local</a:t>
              </a:r>
            </a:p>
          </p:txBody>
        </p:sp>
        <p:sp>
          <p:nvSpPr>
            <p:cNvPr id="8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1339246">
              <a:off x="5352595" y="3395879"/>
              <a:ext cx="1625600" cy="1625600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rgbClr val="137F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4490" tIns="426963" rIns="424490" bIns="42696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National</a:t>
              </a:r>
            </a:p>
          </p:txBody>
        </p:sp>
        <p:sp>
          <p:nvSpPr>
            <p:cNvPr id="9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866946">
              <a:off x="6186102" y="2269922"/>
              <a:ext cx="1950720" cy="19507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137F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0" tIns="543561" rIns="457200" bIns="54355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5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92163"/>
          </a:xfrm>
        </p:spPr>
        <p:txBody>
          <a:bodyPr/>
          <a:lstStyle/>
          <a:p>
            <a:r>
              <a:rPr lang="en-US" dirty="0"/>
              <a:t>Levels of Advocacy </a:t>
            </a:r>
            <a:br>
              <a:rPr lang="en-US" dirty="0"/>
            </a:br>
            <a:r>
              <a:rPr lang="en-US" sz="2400" i="1" dirty="0"/>
              <a:t>(continued)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6228" y="1905000"/>
            <a:ext cx="8048172" cy="4572000"/>
          </a:xfrm>
        </p:spPr>
        <p:txBody>
          <a:bodyPr/>
          <a:lstStyle/>
          <a:p>
            <a:pPr marL="0" indent="0">
              <a:lnSpc>
                <a:spcPts val="3400"/>
              </a:lnSpc>
              <a:buNone/>
            </a:pPr>
            <a:r>
              <a:rPr lang="en-US" dirty="0"/>
              <a:t>Level(s) of your advocacy work </a:t>
            </a:r>
            <a:br>
              <a:rPr lang="en-US" dirty="0"/>
            </a:br>
            <a:r>
              <a:rPr lang="en-US" dirty="0"/>
              <a:t>will depend on:</a:t>
            </a:r>
          </a:p>
          <a:p>
            <a:pPr lvl="0">
              <a:lnSpc>
                <a:spcPts val="3200"/>
              </a:lnSpc>
              <a:spcBef>
                <a:spcPts val="1800"/>
              </a:spcBef>
            </a:pPr>
            <a:r>
              <a:rPr lang="en-US" sz="2800" dirty="0"/>
              <a:t>The scale of the problem or issue</a:t>
            </a:r>
          </a:p>
          <a:p>
            <a:pPr lvl="0">
              <a:lnSpc>
                <a:spcPts val="3200"/>
              </a:lnSpc>
              <a:spcBef>
                <a:spcPts val="1800"/>
              </a:spcBef>
            </a:pPr>
            <a:r>
              <a:rPr lang="en-US" sz="2800" dirty="0"/>
              <a:t>Where you can have the greatest impact </a:t>
            </a:r>
          </a:p>
          <a:p>
            <a:pPr lvl="0">
              <a:lnSpc>
                <a:spcPts val="3200"/>
              </a:lnSpc>
              <a:spcBef>
                <a:spcPts val="1800"/>
              </a:spcBef>
            </a:pPr>
            <a:r>
              <a:rPr lang="en-US" sz="2800" dirty="0"/>
              <a:t>Resources your organization can supply </a:t>
            </a:r>
            <a:br>
              <a:rPr lang="en-US" sz="2800" dirty="0"/>
            </a:br>
            <a:r>
              <a:rPr lang="en-US" sz="2800" dirty="0"/>
              <a:t>(i.e., staff time, skills, and funds)</a:t>
            </a:r>
          </a:p>
          <a:p>
            <a:pPr lvl="0">
              <a:lnSpc>
                <a:spcPts val="3200"/>
              </a:lnSpc>
              <a:spcBef>
                <a:spcPts val="1800"/>
              </a:spcBef>
            </a:pPr>
            <a:r>
              <a:rPr lang="en-US" sz="2800" dirty="0"/>
              <a:t>Your organization’s networks</a:t>
            </a:r>
          </a:p>
          <a:p>
            <a:pPr lvl="0">
              <a:lnSpc>
                <a:spcPts val="3200"/>
              </a:lnSpc>
              <a:spcBef>
                <a:spcPts val="1800"/>
              </a:spcBef>
            </a:pPr>
            <a:r>
              <a:rPr lang="en-US" sz="2800" dirty="0"/>
              <a:t>Geographic scope of your organization</a:t>
            </a:r>
          </a:p>
        </p:txBody>
      </p:sp>
      <p:pic>
        <p:nvPicPr>
          <p:cNvPr id="4" name="Picture 3" descr="Image of Levels of Advocacy workshe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114">
            <a:off x="6487231" y="749040"/>
            <a:ext cx="2342732" cy="26669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94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558"/>
            <a:ext cx="8229600" cy="646242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Discuss Policy Advocacy Experiences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marL="461963" indent="-404813">
              <a:spcBef>
                <a:spcPts val="1800"/>
              </a:spcBef>
              <a:buNone/>
            </a:pPr>
            <a:r>
              <a:rPr lang="en-US" dirty="0"/>
              <a:t>1.	Recall the advocacy activities you have conducted and at what level(s) they occurred. </a:t>
            </a:r>
          </a:p>
          <a:p>
            <a:pPr marL="461963" indent="-404813">
              <a:lnSpc>
                <a:spcPts val="3400"/>
              </a:lnSpc>
              <a:spcBef>
                <a:spcPts val="1800"/>
              </a:spcBef>
              <a:buAutoNum type="arabicPeriod" startAt="2"/>
            </a:pPr>
            <a:r>
              <a:rPr lang="en-US" dirty="0"/>
              <a:t>Share your experience(s) with other participants in your small group.</a:t>
            </a:r>
          </a:p>
          <a:p>
            <a:pPr marL="461963" indent="-404813">
              <a:lnSpc>
                <a:spcPts val="3400"/>
              </a:lnSpc>
              <a:spcBef>
                <a:spcPts val="1800"/>
              </a:spcBef>
              <a:buAutoNum type="arabicPeriod" startAt="2"/>
            </a:pPr>
            <a:r>
              <a:rPr lang="en-US" dirty="0"/>
              <a:t>Select one example from your group to share with the large group.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3440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28497</TotalTime>
  <Words>540</Words>
  <Application>Microsoft Office PowerPoint</Application>
  <PresentationFormat>On-screen Show (4:3)</PresentationFormat>
  <Paragraphs>109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1_Office Theme</vt:lpstr>
      <vt:lpstr>2_Office Theme</vt:lpstr>
      <vt:lpstr>Key Concepts and Definitions</vt:lpstr>
      <vt:lpstr>What is a Policy?</vt:lpstr>
      <vt:lpstr>What is Advocacy?</vt:lpstr>
      <vt:lpstr>What is Policy Advocacy? </vt:lpstr>
      <vt:lpstr>Elements of the Definition</vt:lpstr>
      <vt:lpstr>Types of Policy Change</vt:lpstr>
      <vt:lpstr>Levels of Advocacy</vt:lpstr>
      <vt:lpstr>Levels of Advocacy  (continued)</vt:lpstr>
      <vt:lpstr>Discuss Policy Advocacy Experiences</vt:lpstr>
      <vt:lpstr>Approaches Often Confused with Policy Advocacy</vt:lpstr>
      <vt:lpstr>A Closer Look at IEC/BCC and Policy Advocacy</vt:lpstr>
      <vt:lpstr>Advocacy vs. Activism</vt:lpstr>
      <vt:lpstr>Activity—Define Policy Advocacy</vt:lpstr>
      <vt:lpstr>Discussion Questions</vt:lpstr>
      <vt:lpstr>Activity—Agree on Policy Advocacy Definition</vt:lpstr>
      <vt:lpstr>Learning Objectives—Session 2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of Developing Policy Advocacy Strategies Workshop</dc:title>
  <dc:subject>Session 2 of a training on developing a policy advocacy strategy covering key policy advocacy concepts</dc:subject>
  <dc:creator>amehrotra@fhi360.org;TZan@fhi360.org</dc:creator>
  <cp:keywords>Policy Advocacy, Training, Key Concepts</cp:keywords>
  <cp:lastModifiedBy>Amita Mehrotra</cp:lastModifiedBy>
  <cp:revision>302</cp:revision>
  <cp:lastPrinted>2018-09-18T18:56:18Z</cp:lastPrinted>
  <dcterms:created xsi:type="dcterms:W3CDTF">2013-02-19T19:25:05Z</dcterms:created>
  <dcterms:modified xsi:type="dcterms:W3CDTF">2019-02-06T21:29:03Z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arkAsFinal">
    <vt:bool>true</vt:bool>
  </property>
</Properties>
</file>