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23"/>
  </p:notesMasterIdLst>
  <p:handoutMasterIdLst>
    <p:handoutMasterId r:id="rId24"/>
  </p:handoutMasterIdLst>
  <p:sldIdLst>
    <p:sldId id="256" r:id="rId5"/>
    <p:sldId id="290" r:id="rId6"/>
    <p:sldId id="264" r:id="rId7"/>
    <p:sldId id="268" r:id="rId8"/>
    <p:sldId id="294" r:id="rId9"/>
    <p:sldId id="269" r:id="rId10"/>
    <p:sldId id="272" r:id="rId11"/>
    <p:sldId id="270" r:id="rId12"/>
    <p:sldId id="295" r:id="rId13"/>
    <p:sldId id="282" r:id="rId14"/>
    <p:sldId id="275" r:id="rId15"/>
    <p:sldId id="280" r:id="rId16"/>
    <p:sldId id="281" r:id="rId17"/>
    <p:sldId id="296" r:id="rId18"/>
    <p:sldId id="293" r:id="rId19"/>
    <p:sldId id="288" r:id="rId20"/>
    <p:sldId id="291" r:id="rId21"/>
    <p:sldId id="292"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5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a Mehrotra" initials="AM" lastIdx="35" clrIdx="0">
    <p:extLst>
      <p:ext uri="{19B8F6BF-5375-455C-9EA6-DF929625EA0E}">
        <p15:presenceInfo xmlns:p15="http://schemas.microsoft.com/office/powerpoint/2012/main" userId="S-1-5-21-3003367119-45151493-406046460-40408" providerId="AD"/>
      </p:ext>
    </p:extLst>
  </p:cmAuthor>
  <p:cmAuthor id="2" name="Lucy Harber" initials="LH" lastIdx="8" clrIdx="1">
    <p:extLst>
      <p:ext uri="{19B8F6BF-5375-455C-9EA6-DF929625EA0E}">
        <p15:presenceInfo xmlns:p15="http://schemas.microsoft.com/office/powerpoint/2012/main" userId="43d7cc6d3c7d2ca8" providerId="Windows Live"/>
      </p:ext>
    </p:extLst>
  </p:cmAuthor>
  <p:cmAuthor id="3" name="Trinity Zan" initials="TZ" lastIdx="2" clrIdx="2">
    <p:extLst>
      <p:ext uri="{19B8F6BF-5375-455C-9EA6-DF929625EA0E}">
        <p15:presenceInfo xmlns:p15="http://schemas.microsoft.com/office/powerpoint/2012/main" userId="S-1-5-21-3003367119-45151493-406046460-38017" providerId="AD"/>
      </p:ext>
    </p:extLst>
  </p:cmAuthor>
  <p:cmAuthor id="4" name="Suzanne Fischer" initials="SF" lastIdx="13" clrIdx="3">
    <p:extLst>
      <p:ext uri="{19B8F6BF-5375-455C-9EA6-DF929625EA0E}">
        <p15:presenceInfo xmlns:p15="http://schemas.microsoft.com/office/powerpoint/2012/main" userId="S-1-5-21-3003367119-45151493-406046460-37686" providerId="AD"/>
      </p:ext>
    </p:extLst>
  </p:cmAuthor>
  <p:cmAuthor id="5" name="Natasha Mack" initials="NM" lastIdx="2" clrIdx="4">
    <p:extLst>
      <p:ext uri="{19B8F6BF-5375-455C-9EA6-DF929625EA0E}">
        <p15:presenceInfo xmlns:p15="http://schemas.microsoft.com/office/powerpoint/2012/main" userId="Natasha Ma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3918" autoAdjust="0"/>
  </p:normalViewPr>
  <p:slideViewPr>
    <p:cSldViewPr snapToObjects="1">
      <p:cViewPr varScale="1">
        <p:scale>
          <a:sx n="107" d="100"/>
          <a:sy n="107" d="100"/>
        </p:scale>
        <p:origin x="1380" y="102"/>
      </p:cViewPr>
      <p:guideLst>
        <p:guide orient="horz" pos="3840"/>
        <p:guide pos="5040"/>
      </p:guideLst>
    </p:cSldViewPr>
  </p:slideViewPr>
  <p:outlineViewPr>
    <p:cViewPr>
      <p:scale>
        <a:sx n="33" d="100"/>
        <a:sy n="33" d="100"/>
      </p:scale>
      <p:origin x="0" y="-5214"/>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73" d="100"/>
          <a:sy n="73" d="100"/>
        </p:scale>
        <p:origin x="20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07D6C-2369-48E4-8D64-718DA3C46967}"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CA7A3C5F-9846-487A-86F0-C7078D85DFD4}">
      <dgm:prSet phldrT="[Text]"/>
      <dgm:spPr/>
      <dgm:t>
        <a:bodyPr/>
        <a:lstStyle/>
        <a:p>
          <a:r>
            <a:rPr lang="en-US" dirty="0"/>
            <a:t>Inform</a:t>
          </a:r>
        </a:p>
      </dgm:t>
    </dgm:pt>
    <dgm:pt modelId="{97363CD4-FDE5-4449-96FF-62E5243D7D29}" type="parTrans" cxnId="{A8E5331B-E414-48D2-8395-2F0F58450453}">
      <dgm:prSet/>
      <dgm:spPr/>
      <dgm:t>
        <a:bodyPr/>
        <a:lstStyle/>
        <a:p>
          <a:endParaRPr lang="en-US"/>
        </a:p>
      </dgm:t>
    </dgm:pt>
    <dgm:pt modelId="{0B3A21ED-33FA-46BB-99DD-D8D54F8A3C6B}" type="sibTrans" cxnId="{A8E5331B-E414-48D2-8395-2F0F58450453}">
      <dgm:prSet/>
      <dgm:spPr/>
      <dgm:t>
        <a:bodyPr/>
        <a:lstStyle/>
        <a:p>
          <a:endParaRPr lang="en-US"/>
        </a:p>
      </dgm:t>
    </dgm:pt>
    <dgm:pt modelId="{E7E104B5-6E6F-4DCE-A5EB-9B11DDE416F2}">
      <dgm:prSet phldrT="[Text]"/>
      <dgm:spPr/>
      <dgm:t>
        <a:bodyPr/>
        <a:lstStyle/>
        <a:p>
          <a:r>
            <a:rPr lang="en-US" dirty="0"/>
            <a:t>Persuade</a:t>
          </a:r>
        </a:p>
      </dgm:t>
    </dgm:pt>
    <dgm:pt modelId="{CF37A101-06BA-4E3D-AD6C-891CBB14C7CC}" type="parTrans" cxnId="{E530D5CC-DB71-4F40-B5F7-77282F53EAB2}">
      <dgm:prSet/>
      <dgm:spPr/>
      <dgm:t>
        <a:bodyPr/>
        <a:lstStyle/>
        <a:p>
          <a:endParaRPr lang="en-US"/>
        </a:p>
      </dgm:t>
    </dgm:pt>
    <dgm:pt modelId="{30CA6DAC-87EF-4E2E-A900-8F0BB7966C07}" type="sibTrans" cxnId="{E530D5CC-DB71-4F40-B5F7-77282F53EAB2}">
      <dgm:prSet/>
      <dgm:spPr/>
      <dgm:t>
        <a:bodyPr/>
        <a:lstStyle/>
        <a:p>
          <a:endParaRPr lang="en-US"/>
        </a:p>
      </dgm:t>
    </dgm:pt>
    <dgm:pt modelId="{B26266AA-D4A7-488F-8FDF-EC8A7F69417D}">
      <dgm:prSet phldrT="[Text]"/>
      <dgm:spPr/>
      <dgm:t>
        <a:bodyPr/>
        <a:lstStyle/>
        <a:p>
          <a:r>
            <a:rPr lang="en-US" dirty="0"/>
            <a:t>Move to Action</a:t>
          </a:r>
        </a:p>
      </dgm:t>
    </dgm:pt>
    <dgm:pt modelId="{AEFBDBE4-883B-47A2-B562-55E7E0336835}" type="parTrans" cxnId="{B15FE5B4-8CAB-4C7B-ACDF-BE9745042D37}">
      <dgm:prSet/>
      <dgm:spPr/>
      <dgm:t>
        <a:bodyPr/>
        <a:lstStyle/>
        <a:p>
          <a:endParaRPr lang="en-US"/>
        </a:p>
      </dgm:t>
    </dgm:pt>
    <dgm:pt modelId="{95B8BE5C-30BD-4182-9B64-5C3FBE6F14E0}" type="sibTrans" cxnId="{B15FE5B4-8CAB-4C7B-ACDF-BE9745042D37}">
      <dgm:prSet/>
      <dgm:spPr/>
      <dgm:t>
        <a:bodyPr/>
        <a:lstStyle/>
        <a:p>
          <a:endParaRPr lang="en-US"/>
        </a:p>
      </dgm:t>
    </dgm:pt>
    <dgm:pt modelId="{380B29BE-DA35-410A-A685-D75A5EC29343}" type="pres">
      <dgm:prSet presAssocID="{3DD07D6C-2369-48E4-8D64-718DA3C46967}" presName="Name0" presStyleCnt="0">
        <dgm:presLayoutVars>
          <dgm:chMax val="7"/>
          <dgm:chPref val="7"/>
          <dgm:dir/>
          <dgm:animLvl val="lvl"/>
        </dgm:presLayoutVars>
      </dgm:prSet>
      <dgm:spPr/>
    </dgm:pt>
    <dgm:pt modelId="{4ECAF6CF-D540-4BD0-9EBB-AD71EA3B4ED1}" type="pres">
      <dgm:prSet presAssocID="{CA7A3C5F-9846-487A-86F0-C7078D85DFD4}" presName="Accent1" presStyleCnt="0"/>
      <dgm:spPr/>
    </dgm:pt>
    <dgm:pt modelId="{0D3637AB-D6E4-4263-818F-835C99348572}" type="pres">
      <dgm:prSet presAssocID="{CA7A3C5F-9846-487A-86F0-C7078D85DFD4}" presName="Accent" presStyleLbl="node1" presStyleIdx="0" presStyleCnt="3"/>
      <dgm:spPr/>
    </dgm:pt>
    <dgm:pt modelId="{1803D1DC-03AA-421D-AB97-DA45177C71AA}" type="pres">
      <dgm:prSet presAssocID="{CA7A3C5F-9846-487A-86F0-C7078D85DFD4}" presName="Parent1" presStyleLbl="revTx" presStyleIdx="0" presStyleCnt="3">
        <dgm:presLayoutVars>
          <dgm:chMax val="1"/>
          <dgm:chPref val="1"/>
          <dgm:bulletEnabled val="1"/>
        </dgm:presLayoutVars>
      </dgm:prSet>
      <dgm:spPr/>
    </dgm:pt>
    <dgm:pt modelId="{1E5293D9-9CA3-405C-A446-6F57F970A1F4}" type="pres">
      <dgm:prSet presAssocID="{E7E104B5-6E6F-4DCE-A5EB-9B11DDE416F2}" presName="Accent2" presStyleCnt="0"/>
      <dgm:spPr/>
    </dgm:pt>
    <dgm:pt modelId="{96293411-B34B-45B7-A435-8300F5F52CCD}" type="pres">
      <dgm:prSet presAssocID="{E7E104B5-6E6F-4DCE-A5EB-9B11DDE416F2}" presName="Accent" presStyleLbl="node1" presStyleIdx="1" presStyleCnt="3"/>
      <dgm:spPr/>
    </dgm:pt>
    <dgm:pt modelId="{01006EDC-6127-4668-9628-D918AB125D66}" type="pres">
      <dgm:prSet presAssocID="{E7E104B5-6E6F-4DCE-A5EB-9B11DDE416F2}" presName="Parent2" presStyleLbl="revTx" presStyleIdx="1" presStyleCnt="3">
        <dgm:presLayoutVars>
          <dgm:chMax val="1"/>
          <dgm:chPref val="1"/>
          <dgm:bulletEnabled val="1"/>
        </dgm:presLayoutVars>
      </dgm:prSet>
      <dgm:spPr/>
    </dgm:pt>
    <dgm:pt modelId="{FD4BB368-CB53-4F1B-B5F7-BC02C603F2B4}" type="pres">
      <dgm:prSet presAssocID="{B26266AA-D4A7-488F-8FDF-EC8A7F69417D}" presName="Accent3" presStyleCnt="0"/>
      <dgm:spPr/>
    </dgm:pt>
    <dgm:pt modelId="{0BDA1E3A-F2B9-4458-84F8-6BB9B63FEFC6}" type="pres">
      <dgm:prSet presAssocID="{B26266AA-D4A7-488F-8FDF-EC8A7F69417D}" presName="Accent" presStyleLbl="node1" presStyleIdx="2" presStyleCnt="3"/>
      <dgm:spPr/>
    </dgm:pt>
    <dgm:pt modelId="{D0114F8B-AAAB-41C9-A29D-1FBEBF1CE0AF}" type="pres">
      <dgm:prSet presAssocID="{B26266AA-D4A7-488F-8FDF-EC8A7F69417D}" presName="Parent3" presStyleLbl="revTx" presStyleIdx="2" presStyleCnt="3">
        <dgm:presLayoutVars>
          <dgm:chMax val="1"/>
          <dgm:chPref val="1"/>
          <dgm:bulletEnabled val="1"/>
        </dgm:presLayoutVars>
      </dgm:prSet>
      <dgm:spPr/>
    </dgm:pt>
  </dgm:ptLst>
  <dgm:cxnLst>
    <dgm:cxn modelId="{A8E5331B-E414-48D2-8395-2F0F58450453}" srcId="{3DD07D6C-2369-48E4-8D64-718DA3C46967}" destId="{CA7A3C5F-9846-487A-86F0-C7078D85DFD4}" srcOrd="0" destOrd="0" parTransId="{97363CD4-FDE5-4449-96FF-62E5243D7D29}" sibTransId="{0B3A21ED-33FA-46BB-99DD-D8D54F8A3C6B}"/>
    <dgm:cxn modelId="{61BA7F5B-C238-4356-A47E-E8113968853A}" type="presOf" srcId="{E7E104B5-6E6F-4DCE-A5EB-9B11DDE416F2}" destId="{01006EDC-6127-4668-9628-D918AB125D66}" srcOrd="0" destOrd="0" presId="urn:microsoft.com/office/officeart/2009/layout/CircleArrowProcess"/>
    <dgm:cxn modelId="{35E6986D-B4F8-4346-8C7A-57ED0200533B}" type="presOf" srcId="{CA7A3C5F-9846-487A-86F0-C7078D85DFD4}" destId="{1803D1DC-03AA-421D-AB97-DA45177C71AA}" srcOrd="0" destOrd="0" presId="urn:microsoft.com/office/officeart/2009/layout/CircleArrowProcess"/>
    <dgm:cxn modelId="{6743C078-7B9C-4F5D-A6A3-E97078DA8CDE}" type="presOf" srcId="{3DD07D6C-2369-48E4-8D64-718DA3C46967}" destId="{380B29BE-DA35-410A-A685-D75A5EC29343}" srcOrd="0" destOrd="0" presId="urn:microsoft.com/office/officeart/2009/layout/CircleArrowProcess"/>
    <dgm:cxn modelId="{B15FE5B4-8CAB-4C7B-ACDF-BE9745042D37}" srcId="{3DD07D6C-2369-48E4-8D64-718DA3C46967}" destId="{B26266AA-D4A7-488F-8FDF-EC8A7F69417D}" srcOrd="2" destOrd="0" parTransId="{AEFBDBE4-883B-47A2-B562-55E7E0336835}" sibTransId="{95B8BE5C-30BD-4182-9B64-5C3FBE6F14E0}"/>
    <dgm:cxn modelId="{E530D5CC-DB71-4F40-B5F7-77282F53EAB2}" srcId="{3DD07D6C-2369-48E4-8D64-718DA3C46967}" destId="{E7E104B5-6E6F-4DCE-A5EB-9B11DDE416F2}" srcOrd="1" destOrd="0" parTransId="{CF37A101-06BA-4E3D-AD6C-891CBB14C7CC}" sibTransId="{30CA6DAC-87EF-4E2E-A900-8F0BB7966C07}"/>
    <dgm:cxn modelId="{BCBDBED0-79C4-4951-8765-34134240E101}" type="presOf" srcId="{B26266AA-D4A7-488F-8FDF-EC8A7F69417D}" destId="{D0114F8B-AAAB-41C9-A29D-1FBEBF1CE0AF}" srcOrd="0" destOrd="0" presId="urn:microsoft.com/office/officeart/2009/layout/CircleArrowProcess"/>
    <dgm:cxn modelId="{CAF402EA-1228-44E4-92D2-44D5849B657A}" type="presParOf" srcId="{380B29BE-DA35-410A-A685-D75A5EC29343}" destId="{4ECAF6CF-D540-4BD0-9EBB-AD71EA3B4ED1}" srcOrd="0" destOrd="0" presId="urn:microsoft.com/office/officeart/2009/layout/CircleArrowProcess"/>
    <dgm:cxn modelId="{5441252D-9826-4006-B140-F6A4F6D0DFDF}" type="presParOf" srcId="{4ECAF6CF-D540-4BD0-9EBB-AD71EA3B4ED1}" destId="{0D3637AB-D6E4-4263-818F-835C99348572}" srcOrd="0" destOrd="0" presId="urn:microsoft.com/office/officeart/2009/layout/CircleArrowProcess"/>
    <dgm:cxn modelId="{8AAF7441-1314-42F7-B817-4FDBAF5E6C4A}" type="presParOf" srcId="{380B29BE-DA35-410A-A685-D75A5EC29343}" destId="{1803D1DC-03AA-421D-AB97-DA45177C71AA}" srcOrd="1" destOrd="0" presId="urn:microsoft.com/office/officeart/2009/layout/CircleArrowProcess"/>
    <dgm:cxn modelId="{A402977F-82A1-4FC5-9CD1-FD769BC9857E}" type="presParOf" srcId="{380B29BE-DA35-410A-A685-D75A5EC29343}" destId="{1E5293D9-9CA3-405C-A446-6F57F970A1F4}" srcOrd="2" destOrd="0" presId="urn:microsoft.com/office/officeart/2009/layout/CircleArrowProcess"/>
    <dgm:cxn modelId="{93DD3903-FB49-49F1-A15B-E465520D536E}" type="presParOf" srcId="{1E5293D9-9CA3-405C-A446-6F57F970A1F4}" destId="{96293411-B34B-45B7-A435-8300F5F52CCD}" srcOrd="0" destOrd="0" presId="urn:microsoft.com/office/officeart/2009/layout/CircleArrowProcess"/>
    <dgm:cxn modelId="{3A9FF0CB-57B3-456B-96D9-1A7AC1703701}" type="presParOf" srcId="{380B29BE-DA35-410A-A685-D75A5EC29343}" destId="{01006EDC-6127-4668-9628-D918AB125D66}" srcOrd="3" destOrd="0" presId="urn:microsoft.com/office/officeart/2009/layout/CircleArrowProcess"/>
    <dgm:cxn modelId="{9A9BB4A5-B265-4277-9C8E-8A376A99673F}" type="presParOf" srcId="{380B29BE-DA35-410A-A685-D75A5EC29343}" destId="{FD4BB368-CB53-4F1B-B5F7-BC02C603F2B4}" srcOrd="4" destOrd="0" presId="urn:microsoft.com/office/officeart/2009/layout/CircleArrowProcess"/>
    <dgm:cxn modelId="{0575B237-DD68-45AA-8CF8-CB0FD846980D}" type="presParOf" srcId="{FD4BB368-CB53-4F1B-B5F7-BC02C603F2B4}" destId="{0BDA1E3A-F2B9-4458-84F8-6BB9B63FEFC6}" srcOrd="0" destOrd="0" presId="urn:microsoft.com/office/officeart/2009/layout/CircleArrowProcess"/>
    <dgm:cxn modelId="{1DB2DF6C-0BC4-4588-BDA2-0736D272D722}" type="presParOf" srcId="{380B29BE-DA35-410A-A685-D75A5EC29343}" destId="{D0114F8B-AAAB-41C9-A29D-1FBEBF1CE0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07D6C-2369-48E4-8D64-718DA3C46967}"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CA7A3C5F-9846-487A-86F0-C7078D85DFD4}">
      <dgm:prSet phldrT="[Text]"/>
      <dgm:spPr/>
      <dgm:t>
        <a:bodyPr/>
        <a:lstStyle/>
        <a:p>
          <a:r>
            <a:rPr lang="en-US" dirty="0"/>
            <a:t>Inform</a:t>
          </a:r>
        </a:p>
      </dgm:t>
    </dgm:pt>
    <dgm:pt modelId="{97363CD4-FDE5-4449-96FF-62E5243D7D29}" type="parTrans" cxnId="{A8E5331B-E414-48D2-8395-2F0F58450453}">
      <dgm:prSet/>
      <dgm:spPr/>
      <dgm:t>
        <a:bodyPr/>
        <a:lstStyle/>
        <a:p>
          <a:endParaRPr lang="en-US"/>
        </a:p>
      </dgm:t>
    </dgm:pt>
    <dgm:pt modelId="{0B3A21ED-33FA-46BB-99DD-D8D54F8A3C6B}" type="sibTrans" cxnId="{A8E5331B-E414-48D2-8395-2F0F58450453}">
      <dgm:prSet/>
      <dgm:spPr/>
      <dgm:t>
        <a:bodyPr/>
        <a:lstStyle/>
        <a:p>
          <a:endParaRPr lang="en-US"/>
        </a:p>
      </dgm:t>
    </dgm:pt>
    <dgm:pt modelId="{E7E104B5-6E6F-4DCE-A5EB-9B11DDE416F2}">
      <dgm:prSet phldrT="[Text]"/>
      <dgm:spPr/>
      <dgm:t>
        <a:bodyPr/>
        <a:lstStyle/>
        <a:p>
          <a:r>
            <a:rPr lang="en-US" dirty="0"/>
            <a:t>Persuade</a:t>
          </a:r>
        </a:p>
      </dgm:t>
    </dgm:pt>
    <dgm:pt modelId="{CF37A101-06BA-4E3D-AD6C-891CBB14C7CC}" type="parTrans" cxnId="{E530D5CC-DB71-4F40-B5F7-77282F53EAB2}">
      <dgm:prSet/>
      <dgm:spPr/>
      <dgm:t>
        <a:bodyPr/>
        <a:lstStyle/>
        <a:p>
          <a:endParaRPr lang="en-US"/>
        </a:p>
      </dgm:t>
    </dgm:pt>
    <dgm:pt modelId="{30CA6DAC-87EF-4E2E-A900-8F0BB7966C07}" type="sibTrans" cxnId="{E530D5CC-DB71-4F40-B5F7-77282F53EAB2}">
      <dgm:prSet/>
      <dgm:spPr/>
      <dgm:t>
        <a:bodyPr/>
        <a:lstStyle/>
        <a:p>
          <a:endParaRPr lang="en-US"/>
        </a:p>
      </dgm:t>
    </dgm:pt>
    <dgm:pt modelId="{B26266AA-D4A7-488F-8FDF-EC8A7F69417D}">
      <dgm:prSet phldrT="[Text]"/>
      <dgm:spPr/>
      <dgm:t>
        <a:bodyPr/>
        <a:lstStyle/>
        <a:p>
          <a:r>
            <a:rPr lang="en-US" dirty="0"/>
            <a:t>Move to Action</a:t>
          </a:r>
        </a:p>
      </dgm:t>
    </dgm:pt>
    <dgm:pt modelId="{AEFBDBE4-883B-47A2-B562-55E7E0336835}" type="parTrans" cxnId="{B15FE5B4-8CAB-4C7B-ACDF-BE9745042D37}">
      <dgm:prSet/>
      <dgm:spPr/>
      <dgm:t>
        <a:bodyPr/>
        <a:lstStyle/>
        <a:p>
          <a:endParaRPr lang="en-US"/>
        </a:p>
      </dgm:t>
    </dgm:pt>
    <dgm:pt modelId="{95B8BE5C-30BD-4182-9B64-5C3FBE6F14E0}" type="sibTrans" cxnId="{B15FE5B4-8CAB-4C7B-ACDF-BE9745042D37}">
      <dgm:prSet/>
      <dgm:spPr/>
      <dgm:t>
        <a:bodyPr/>
        <a:lstStyle/>
        <a:p>
          <a:endParaRPr lang="en-US"/>
        </a:p>
      </dgm:t>
    </dgm:pt>
    <dgm:pt modelId="{380B29BE-DA35-410A-A685-D75A5EC29343}" type="pres">
      <dgm:prSet presAssocID="{3DD07D6C-2369-48E4-8D64-718DA3C46967}" presName="Name0" presStyleCnt="0">
        <dgm:presLayoutVars>
          <dgm:chMax val="7"/>
          <dgm:chPref val="7"/>
          <dgm:dir/>
          <dgm:animLvl val="lvl"/>
        </dgm:presLayoutVars>
      </dgm:prSet>
      <dgm:spPr/>
    </dgm:pt>
    <dgm:pt modelId="{4ECAF6CF-D540-4BD0-9EBB-AD71EA3B4ED1}" type="pres">
      <dgm:prSet presAssocID="{CA7A3C5F-9846-487A-86F0-C7078D85DFD4}" presName="Accent1" presStyleCnt="0"/>
      <dgm:spPr/>
    </dgm:pt>
    <dgm:pt modelId="{0D3637AB-D6E4-4263-818F-835C99348572}" type="pres">
      <dgm:prSet presAssocID="{CA7A3C5F-9846-487A-86F0-C7078D85DFD4}" presName="Accent" presStyleLbl="node1" presStyleIdx="0" presStyleCnt="3"/>
      <dgm:spPr/>
    </dgm:pt>
    <dgm:pt modelId="{1803D1DC-03AA-421D-AB97-DA45177C71AA}" type="pres">
      <dgm:prSet presAssocID="{CA7A3C5F-9846-487A-86F0-C7078D85DFD4}" presName="Parent1" presStyleLbl="revTx" presStyleIdx="0" presStyleCnt="3">
        <dgm:presLayoutVars>
          <dgm:chMax val="1"/>
          <dgm:chPref val="1"/>
          <dgm:bulletEnabled val="1"/>
        </dgm:presLayoutVars>
      </dgm:prSet>
      <dgm:spPr/>
    </dgm:pt>
    <dgm:pt modelId="{1E5293D9-9CA3-405C-A446-6F57F970A1F4}" type="pres">
      <dgm:prSet presAssocID="{E7E104B5-6E6F-4DCE-A5EB-9B11DDE416F2}" presName="Accent2" presStyleCnt="0"/>
      <dgm:spPr/>
    </dgm:pt>
    <dgm:pt modelId="{96293411-B34B-45B7-A435-8300F5F52CCD}" type="pres">
      <dgm:prSet presAssocID="{E7E104B5-6E6F-4DCE-A5EB-9B11DDE416F2}" presName="Accent" presStyleLbl="node1" presStyleIdx="1" presStyleCnt="3"/>
      <dgm:spPr/>
    </dgm:pt>
    <dgm:pt modelId="{01006EDC-6127-4668-9628-D918AB125D66}" type="pres">
      <dgm:prSet presAssocID="{E7E104B5-6E6F-4DCE-A5EB-9B11DDE416F2}" presName="Parent2" presStyleLbl="revTx" presStyleIdx="1" presStyleCnt="3">
        <dgm:presLayoutVars>
          <dgm:chMax val="1"/>
          <dgm:chPref val="1"/>
          <dgm:bulletEnabled val="1"/>
        </dgm:presLayoutVars>
      </dgm:prSet>
      <dgm:spPr/>
    </dgm:pt>
    <dgm:pt modelId="{FD4BB368-CB53-4F1B-B5F7-BC02C603F2B4}" type="pres">
      <dgm:prSet presAssocID="{B26266AA-D4A7-488F-8FDF-EC8A7F69417D}" presName="Accent3" presStyleCnt="0"/>
      <dgm:spPr/>
    </dgm:pt>
    <dgm:pt modelId="{0BDA1E3A-F2B9-4458-84F8-6BB9B63FEFC6}" type="pres">
      <dgm:prSet presAssocID="{B26266AA-D4A7-488F-8FDF-EC8A7F69417D}" presName="Accent" presStyleLbl="node1" presStyleIdx="2" presStyleCnt="3"/>
      <dgm:spPr/>
    </dgm:pt>
    <dgm:pt modelId="{D0114F8B-AAAB-41C9-A29D-1FBEBF1CE0AF}" type="pres">
      <dgm:prSet presAssocID="{B26266AA-D4A7-488F-8FDF-EC8A7F69417D}" presName="Parent3" presStyleLbl="revTx" presStyleIdx="2" presStyleCnt="3">
        <dgm:presLayoutVars>
          <dgm:chMax val="1"/>
          <dgm:chPref val="1"/>
          <dgm:bulletEnabled val="1"/>
        </dgm:presLayoutVars>
      </dgm:prSet>
      <dgm:spPr/>
    </dgm:pt>
  </dgm:ptLst>
  <dgm:cxnLst>
    <dgm:cxn modelId="{A8E5331B-E414-48D2-8395-2F0F58450453}" srcId="{3DD07D6C-2369-48E4-8D64-718DA3C46967}" destId="{CA7A3C5F-9846-487A-86F0-C7078D85DFD4}" srcOrd="0" destOrd="0" parTransId="{97363CD4-FDE5-4449-96FF-62E5243D7D29}" sibTransId="{0B3A21ED-33FA-46BB-99DD-D8D54F8A3C6B}"/>
    <dgm:cxn modelId="{61BA7F5B-C238-4356-A47E-E8113968853A}" type="presOf" srcId="{E7E104B5-6E6F-4DCE-A5EB-9B11DDE416F2}" destId="{01006EDC-6127-4668-9628-D918AB125D66}" srcOrd="0" destOrd="0" presId="urn:microsoft.com/office/officeart/2009/layout/CircleArrowProcess"/>
    <dgm:cxn modelId="{35E6986D-B4F8-4346-8C7A-57ED0200533B}" type="presOf" srcId="{CA7A3C5F-9846-487A-86F0-C7078D85DFD4}" destId="{1803D1DC-03AA-421D-AB97-DA45177C71AA}" srcOrd="0" destOrd="0" presId="urn:microsoft.com/office/officeart/2009/layout/CircleArrowProcess"/>
    <dgm:cxn modelId="{6743C078-7B9C-4F5D-A6A3-E97078DA8CDE}" type="presOf" srcId="{3DD07D6C-2369-48E4-8D64-718DA3C46967}" destId="{380B29BE-DA35-410A-A685-D75A5EC29343}" srcOrd="0" destOrd="0" presId="urn:microsoft.com/office/officeart/2009/layout/CircleArrowProcess"/>
    <dgm:cxn modelId="{B15FE5B4-8CAB-4C7B-ACDF-BE9745042D37}" srcId="{3DD07D6C-2369-48E4-8D64-718DA3C46967}" destId="{B26266AA-D4A7-488F-8FDF-EC8A7F69417D}" srcOrd="2" destOrd="0" parTransId="{AEFBDBE4-883B-47A2-B562-55E7E0336835}" sibTransId="{95B8BE5C-30BD-4182-9B64-5C3FBE6F14E0}"/>
    <dgm:cxn modelId="{E530D5CC-DB71-4F40-B5F7-77282F53EAB2}" srcId="{3DD07D6C-2369-48E4-8D64-718DA3C46967}" destId="{E7E104B5-6E6F-4DCE-A5EB-9B11DDE416F2}" srcOrd="1" destOrd="0" parTransId="{CF37A101-06BA-4E3D-AD6C-891CBB14C7CC}" sibTransId="{30CA6DAC-87EF-4E2E-A900-8F0BB7966C07}"/>
    <dgm:cxn modelId="{BCBDBED0-79C4-4951-8765-34134240E101}" type="presOf" srcId="{B26266AA-D4A7-488F-8FDF-EC8A7F69417D}" destId="{D0114F8B-AAAB-41C9-A29D-1FBEBF1CE0AF}" srcOrd="0" destOrd="0" presId="urn:microsoft.com/office/officeart/2009/layout/CircleArrowProcess"/>
    <dgm:cxn modelId="{CAF402EA-1228-44E4-92D2-44D5849B657A}" type="presParOf" srcId="{380B29BE-DA35-410A-A685-D75A5EC29343}" destId="{4ECAF6CF-D540-4BD0-9EBB-AD71EA3B4ED1}" srcOrd="0" destOrd="0" presId="urn:microsoft.com/office/officeart/2009/layout/CircleArrowProcess"/>
    <dgm:cxn modelId="{5441252D-9826-4006-B140-F6A4F6D0DFDF}" type="presParOf" srcId="{4ECAF6CF-D540-4BD0-9EBB-AD71EA3B4ED1}" destId="{0D3637AB-D6E4-4263-818F-835C99348572}" srcOrd="0" destOrd="0" presId="urn:microsoft.com/office/officeart/2009/layout/CircleArrowProcess"/>
    <dgm:cxn modelId="{8AAF7441-1314-42F7-B817-4FDBAF5E6C4A}" type="presParOf" srcId="{380B29BE-DA35-410A-A685-D75A5EC29343}" destId="{1803D1DC-03AA-421D-AB97-DA45177C71AA}" srcOrd="1" destOrd="0" presId="urn:microsoft.com/office/officeart/2009/layout/CircleArrowProcess"/>
    <dgm:cxn modelId="{A402977F-82A1-4FC5-9CD1-FD769BC9857E}" type="presParOf" srcId="{380B29BE-DA35-410A-A685-D75A5EC29343}" destId="{1E5293D9-9CA3-405C-A446-6F57F970A1F4}" srcOrd="2" destOrd="0" presId="urn:microsoft.com/office/officeart/2009/layout/CircleArrowProcess"/>
    <dgm:cxn modelId="{93DD3903-FB49-49F1-A15B-E465520D536E}" type="presParOf" srcId="{1E5293D9-9CA3-405C-A446-6F57F970A1F4}" destId="{96293411-B34B-45B7-A435-8300F5F52CCD}" srcOrd="0" destOrd="0" presId="urn:microsoft.com/office/officeart/2009/layout/CircleArrowProcess"/>
    <dgm:cxn modelId="{3A9FF0CB-57B3-456B-96D9-1A7AC1703701}" type="presParOf" srcId="{380B29BE-DA35-410A-A685-D75A5EC29343}" destId="{01006EDC-6127-4668-9628-D918AB125D66}" srcOrd="3" destOrd="0" presId="urn:microsoft.com/office/officeart/2009/layout/CircleArrowProcess"/>
    <dgm:cxn modelId="{9A9BB4A5-B265-4277-9C8E-8A376A99673F}" type="presParOf" srcId="{380B29BE-DA35-410A-A685-D75A5EC29343}" destId="{FD4BB368-CB53-4F1B-B5F7-BC02C603F2B4}" srcOrd="4" destOrd="0" presId="urn:microsoft.com/office/officeart/2009/layout/CircleArrowProcess"/>
    <dgm:cxn modelId="{0575B237-DD68-45AA-8CF8-CB0FD846980D}" type="presParOf" srcId="{FD4BB368-CB53-4F1B-B5F7-BC02C603F2B4}" destId="{0BDA1E3A-F2B9-4458-84F8-6BB9B63FEFC6}" srcOrd="0" destOrd="0" presId="urn:microsoft.com/office/officeart/2009/layout/CircleArrowProcess"/>
    <dgm:cxn modelId="{1DB2DF6C-0BC4-4588-BDA2-0736D272D722}" type="presParOf" srcId="{380B29BE-DA35-410A-A685-D75A5EC29343}" destId="{D0114F8B-AAAB-41C9-A29D-1FBEBF1CE0A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07D6C-2369-48E4-8D64-718DA3C46967}"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CA7A3C5F-9846-487A-86F0-C7078D85DFD4}">
      <dgm:prSet phldrT="[Text]"/>
      <dgm:spPr/>
      <dgm:t>
        <a:bodyPr/>
        <a:lstStyle/>
        <a:p>
          <a:r>
            <a:rPr lang="en-US" dirty="0"/>
            <a:t>Inform</a:t>
          </a:r>
        </a:p>
      </dgm:t>
    </dgm:pt>
    <dgm:pt modelId="{97363CD4-FDE5-4449-96FF-62E5243D7D29}" type="parTrans" cxnId="{A8E5331B-E414-48D2-8395-2F0F58450453}">
      <dgm:prSet/>
      <dgm:spPr/>
      <dgm:t>
        <a:bodyPr/>
        <a:lstStyle/>
        <a:p>
          <a:endParaRPr lang="en-US"/>
        </a:p>
      </dgm:t>
    </dgm:pt>
    <dgm:pt modelId="{0B3A21ED-33FA-46BB-99DD-D8D54F8A3C6B}" type="sibTrans" cxnId="{A8E5331B-E414-48D2-8395-2F0F58450453}">
      <dgm:prSet/>
      <dgm:spPr/>
      <dgm:t>
        <a:bodyPr/>
        <a:lstStyle/>
        <a:p>
          <a:endParaRPr lang="en-US"/>
        </a:p>
      </dgm:t>
    </dgm:pt>
    <dgm:pt modelId="{E7E104B5-6E6F-4DCE-A5EB-9B11DDE416F2}">
      <dgm:prSet phldrT="[Text]"/>
      <dgm:spPr/>
      <dgm:t>
        <a:bodyPr/>
        <a:lstStyle/>
        <a:p>
          <a:r>
            <a:rPr lang="en-US" dirty="0"/>
            <a:t>Persuade</a:t>
          </a:r>
        </a:p>
      </dgm:t>
    </dgm:pt>
    <dgm:pt modelId="{CF37A101-06BA-4E3D-AD6C-891CBB14C7CC}" type="parTrans" cxnId="{E530D5CC-DB71-4F40-B5F7-77282F53EAB2}">
      <dgm:prSet/>
      <dgm:spPr/>
      <dgm:t>
        <a:bodyPr/>
        <a:lstStyle/>
        <a:p>
          <a:endParaRPr lang="en-US"/>
        </a:p>
      </dgm:t>
    </dgm:pt>
    <dgm:pt modelId="{30CA6DAC-87EF-4E2E-A900-8F0BB7966C07}" type="sibTrans" cxnId="{E530D5CC-DB71-4F40-B5F7-77282F53EAB2}">
      <dgm:prSet/>
      <dgm:spPr/>
      <dgm:t>
        <a:bodyPr/>
        <a:lstStyle/>
        <a:p>
          <a:endParaRPr lang="en-US"/>
        </a:p>
      </dgm:t>
    </dgm:pt>
    <dgm:pt modelId="{B26266AA-D4A7-488F-8FDF-EC8A7F69417D}">
      <dgm:prSet phldrT="[Text]"/>
      <dgm:spPr/>
      <dgm:t>
        <a:bodyPr/>
        <a:lstStyle/>
        <a:p>
          <a:r>
            <a:rPr lang="en-US" dirty="0"/>
            <a:t>Move to Action</a:t>
          </a:r>
        </a:p>
      </dgm:t>
    </dgm:pt>
    <dgm:pt modelId="{AEFBDBE4-883B-47A2-B562-55E7E0336835}" type="parTrans" cxnId="{B15FE5B4-8CAB-4C7B-ACDF-BE9745042D37}">
      <dgm:prSet/>
      <dgm:spPr/>
      <dgm:t>
        <a:bodyPr/>
        <a:lstStyle/>
        <a:p>
          <a:endParaRPr lang="en-US"/>
        </a:p>
      </dgm:t>
    </dgm:pt>
    <dgm:pt modelId="{95B8BE5C-30BD-4182-9B64-5C3FBE6F14E0}" type="sibTrans" cxnId="{B15FE5B4-8CAB-4C7B-ACDF-BE9745042D37}">
      <dgm:prSet/>
      <dgm:spPr/>
      <dgm:t>
        <a:bodyPr/>
        <a:lstStyle/>
        <a:p>
          <a:endParaRPr lang="en-US"/>
        </a:p>
      </dgm:t>
    </dgm:pt>
    <dgm:pt modelId="{380B29BE-DA35-410A-A685-D75A5EC29343}" type="pres">
      <dgm:prSet presAssocID="{3DD07D6C-2369-48E4-8D64-718DA3C46967}" presName="Name0" presStyleCnt="0">
        <dgm:presLayoutVars>
          <dgm:chMax val="7"/>
          <dgm:chPref val="7"/>
          <dgm:dir/>
          <dgm:animLvl val="lvl"/>
        </dgm:presLayoutVars>
      </dgm:prSet>
      <dgm:spPr/>
    </dgm:pt>
    <dgm:pt modelId="{4ECAF6CF-D540-4BD0-9EBB-AD71EA3B4ED1}" type="pres">
      <dgm:prSet presAssocID="{CA7A3C5F-9846-487A-86F0-C7078D85DFD4}" presName="Accent1" presStyleCnt="0"/>
      <dgm:spPr/>
    </dgm:pt>
    <dgm:pt modelId="{0D3637AB-D6E4-4263-818F-835C99348572}" type="pres">
      <dgm:prSet presAssocID="{CA7A3C5F-9846-487A-86F0-C7078D85DFD4}" presName="Accent" presStyleLbl="node1" presStyleIdx="0" presStyleCnt="3"/>
      <dgm:spPr/>
    </dgm:pt>
    <dgm:pt modelId="{1803D1DC-03AA-421D-AB97-DA45177C71AA}" type="pres">
      <dgm:prSet presAssocID="{CA7A3C5F-9846-487A-86F0-C7078D85DFD4}" presName="Parent1" presStyleLbl="revTx" presStyleIdx="0" presStyleCnt="3">
        <dgm:presLayoutVars>
          <dgm:chMax val="1"/>
          <dgm:chPref val="1"/>
          <dgm:bulletEnabled val="1"/>
        </dgm:presLayoutVars>
      </dgm:prSet>
      <dgm:spPr/>
    </dgm:pt>
    <dgm:pt modelId="{1E5293D9-9CA3-405C-A446-6F57F970A1F4}" type="pres">
      <dgm:prSet presAssocID="{E7E104B5-6E6F-4DCE-A5EB-9B11DDE416F2}" presName="Accent2" presStyleCnt="0"/>
      <dgm:spPr/>
    </dgm:pt>
    <dgm:pt modelId="{96293411-B34B-45B7-A435-8300F5F52CCD}" type="pres">
      <dgm:prSet presAssocID="{E7E104B5-6E6F-4DCE-A5EB-9B11DDE416F2}" presName="Accent" presStyleLbl="node1" presStyleIdx="1" presStyleCnt="3"/>
      <dgm:spPr/>
    </dgm:pt>
    <dgm:pt modelId="{01006EDC-6127-4668-9628-D918AB125D66}" type="pres">
      <dgm:prSet presAssocID="{E7E104B5-6E6F-4DCE-A5EB-9B11DDE416F2}" presName="Parent2" presStyleLbl="revTx" presStyleIdx="1" presStyleCnt="3">
        <dgm:presLayoutVars>
          <dgm:chMax val="1"/>
          <dgm:chPref val="1"/>
          <dgm:bulletEnabled val="1"/>
        </dgm:presLayoutVars>
      </dgm:prSet>
      <dgm:spPr/>
    </dgm:pt>
    <dgm:pt modelId="{FD4BB368-CB53-4F1B-B5F7-BC02C603F2B4}" type="pres">
      <dgm:prSet presAssocID="{B26266AA-D4A7-488F-8FDF-EC8A7F69417D}" presName="Accent3" presStyleCnt="0"/>
      <dgm:spPr/>
    </dgm:pt>
    <dgm:pt modelId="{0BDA1E3A-F2B9-4458-84F8-6BB9B63FEFC6}" type="pres">
      <dgm:prSet presAssocID="{B26266AA-D4A7-488F-8FDF-EC8A7F69417D}" presName="Accent" presStyleLbl="node1" presStyleIdx="2" presStyleCnt="3"/>
      <dgm:spPr/>
    </dgm:pt>
    <dgm:pt modelId="{D0114F8B-AAAB-41C9-A29D-1FBEBF1CE0AF}" type="pres">
      <dgm:prSet presAssocID="{B26266AA-D4A7-488F-8FDF-EC8A7F69417D}" presName="Parent3" presStyleLbl="revTx" presStyleIdx="2" presStyleCnt="3">
        <dgm:presLayoutVars>
          <dgm:chMax val="1"/>
          <dgm:chPref val="1"/>
          <dgm:bulletEnabled val="1"/>
        </dgm:presLayoutVars>
      </dgm:prSet>
      <dgm:spPr/>
    </dgm:pt>
  </dgm:ptLst>
  <dgm:cxnLst>
    <dgm:cxn modelId="{A8E5331B-E414-48D2-8395-2F0F58450453}" srcId="{3DD07D6C-2369-48E4-8D64-718DA3C46967}" destId="{CA7A3C5F-9846-487A-86F0-C7078D85DFD4}" srcOrd="0" destOrd="0" parTransId="{97363CD4-FDE5-4449-96FF-62E5243D7D29}" sibTransId="{0B3A21ED-33FA-46BB-99DD-D8D54F8A3C6B}"/>
    <dgm:cxn modelId="{61BA7F5B-C238-4356-A47E-E8113968853A}" type="presOf" srcId="{E7E104B5-6E6F-4DCE-A5EB-9B11DDE416F2}" destId="{01006EDC-6127-4668-9628-D918AB125D66}" srcOrd="0" destOrd="0" presId="urn:microsoft.com/office/officeart/2009/layout/CircleArrowProcess"/>
    <dgm:cxn modelId="{35E6986D-B4F8-4346-8C7A-57ED0200533B}" type="presOf" srcId="{CA7A3C5F-9846-487A-86F0-C7078D85DFD4}" destId="{1803D1DC-03AA-421D-AB97-DA45177C71AA}" srcOrd="0" destOrd="0" presId="urn:microsoft.com/office/officeart/2009/layout/CircleArrowProcess"/>
    <dgm:cxn modelId="{6743C078-7B9C-4F5D-A6A3-E97078DA8CDE}" type="presOf" srcId="{3DD07D6C-2369-48E4-8D64-718DA3C46967}" destId="{380B29BE-DA35-410A-A685-D75A5EC29343}" srcOrd="0" destOrd="0" presId="urn:microsoft.com/office/officeart/2009/layout/CircleArrowProcess"/>
    <dgm:cxn modelId="{B15FE5B4-8CAB-4C7B-ACDF-BE9745042D37}" srcId="{3DD07D6C-2369-48E4-8D64-718DA3C46967}" destId="{B26266AA-D4A7-488F-8FDF-EC8A7F69417D}" srcOrd="2" destOrd="0" parTransId="{AEFBDBE4-883B-47A2-B562-55E7E0336835}" sibTransId="{95B8BE5C-30BD-4182-9B64-5C3FBE6F14E0}"/>
    <dgm:cxn modelId="{E530D5CC-DB71-4F40-B5F7-77282F53EAB2}" srcId="{3DD07D6C-2369-48E4-8D64-718DA3C46967}" destId="{E7E104B5-6E6F-4DCE-A5EB-9B11DDE416F2}" srcOrd="1" destOrd="0" parTransId="{CF37A101-06BA-4E3D-AD6C-891CBB14C7CC}" sibTransId="{30CA6DAC-87EF-4E2E-A900-8F0BB7966C07}"/>
    <dgm:cxn modelId="{BCBDBED0-79C4-4951-8765-34134240E101}" type="presOf" srcId="{B26266AA-D4A7-488F-8FDF-EC8A7F69417D}" destId="{D0114F8B-AAAB-41C9-A29D-1FBEBF1CE0AF}" srcOrd="0" destOrd="0" presId="urn:microsoft.com/office/officeart/2009/layout/CircleArrowProcess"/>
    <dgm:cxn modelId="{CAF402EA-1228-44E4-92D2-44D5849B657A}" type="presParOf" srcId="{380B29BE-DA35-410A-A685-D75A5EC29343}" destId="{4ECAF6CF-D540-4BD0-9EBB-AD71EA3B4ED1}" srcOrd="0" destOrd="0" presId="urn:microsoft.com/office/officeart/2009/layout/CircleArrowProcess"/>
    <dgm:cxn modelId="{5441252D-9826-4006-B140-F6A4F6D0DFDF}" type="presParOf" srcId="{4ECAF6CF-D540-4BD0-9EBB-AD71EA3B4ED1}" destId="{0D3637AB-D6E4-4263-818F-835C99348572}" srcOrd="0" destOrd="0" presId="urn:microsoft.com/office/officeart/2009/layout/CircleArrowProcess"/>
    <dgm:cxn modelId="{8AAF7441-1314-42F7-B817-4FDBAF5E6C4A}" type="presParOf" srcId="{380B29BE-DA35-410A-A685-D75A5EC29343}" destId="{1803D1DC-03AA-421D-AB97-DA45177C71AA}" srcOrd="1" destOrd="0" presId="urn:microsoft.com/office/officeart/2009/layout/CircleArrowProcess"/>
    <dgm:cxn modelId="{A402977F-82A1-4FC5-9CD1-FD769BC9857E}" type="presParOf" srcId="{380B29BE-DA35-410A-A685-D75A5EC29343}" destId="{1E5293D9-9CA3-405C-A446-6F57F970A1F4}" srcOrd="2" destOrd="0" presId="urn:microsoft.com/office/officeart/2009/layout/CircleArrowProcess"/>
    <dgm:cxn modelId="{93DD3903-FB49-49F1-A15B-E465520D536E}" type="presParOf" srcId="{1E5293D9-9CA3-405C-A446-6F57F970A1F4}" destId="{96293411-B34B-45B7-A435-8300F5F52CCD}" srcOrd="0" destOrd="0" presId="urn:microsoft.com/office/officeart/2009/layout/CircleArrowProcess"/>
    <dgm:cxn modelId="{3A9FF0CB-57B3-456B-96D9-1A7AC1703701}" type="presParOf" srcId="{380B29BE-DA35-410A-A685-D75A5EC29343}" destId="{01006EDC-6127-4668-9628-D918AB125D66}" srcOrd="3" destOrd="0" presId="urn:microsoft.com/office/officeart/2009/layout/CircleArrowProcess"/>
    <dgm:cxn modelId="{9A9BB4A5-B265-4277-9C8E-8A376A99673F}" type="presParOf" srcId="{380B29BE-DA35-410A-A685-D75A5EC29343}" destId="{FD4BB368-CB53-4F1B-B5F7-BC02C603F2B4}" srcOrd="4" destOrd="0" presId="urn:microsoft.com/office/officeart/2009/layout/CircleArrowProcess"/>
    <dgm:cxn modelId="{0575B237-DD68-45AA-8CF8-CB0FD846980D}" type="presParOf" srcId="{FD4BB368-CB53-4F1B-B5F7-BC02C603F2B4}" destId="{0BDA1E3A-F2B9-4458-84F8-6BB9B63FEFC6}" srcOrd="0" destOrd="0" presId="urn:microsoft.com/office/officeart/2009/layout/CircleArrowProcess"/>
    <dgm:cxn modelId="{1DB2DF6C-0BC4-4588-BDA2-0736D272D722}" type="presParOf" srcId="{380B29BE-DA35-410A-A685-D75A5EC29343}" destId="{D0114F8B-AAAB-41C9-A29D-1FBEBF1CE0A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192BE8-61DB-4465-ABD9-837106D10943}" type="doc">
      <dgm:prSet loTypeId="urn:microsoft.com/office/officeart/2005/8/layout/matrix1" loCatId="matrix" qsTypeId="urn:microsoft.com/office/officeart/2005/8/quickstyle/simple1" qsCatId="simple" csTypeId="urn:microsoft.com/office/officeart/2005/8/colors/accent3_5" csCatId="accent3" phldr="1"/>
      <dgm:spPr/>
      <dgm:t>
        <a:bodyPr/>
        <a:lstStyle/>
        <a:p>
          <a:endParaRPr lang="en-US"/>
        </a:p>
      </dgm:t>
    </dgm:pt>
    <dgm:pt modelId="{F2EA10F5-0D69-4D44-98AF-E9FB086BA40A}">
      <dgm:prSet phldrT="[Text]"/>
      <dgm:spPr>
        <a:solidFill>
          <a:schemeClr val="bg1">
            <a:lumMod val="85000"/>
          </a:schemeClr>
        </a:solidFill>
      </dgm:spPr>
      <dgm:t>
        <a:bodyPr/>
        <a:lstStyle/>
        <a:p>
          <a:r>
            <a:rPr lang="en-US" b="1" dirty="0"/>
            <a:t>Components of an Advocacy Message</a:t>
          </a:r>
        </a:p>
      </dgm:t>
    </dgm:pt>
    <dgm:pt modelId="{2B3137F2-4DDC-4DAF-A2EA-3A04BDD44191}" type="parTrans" cxnId="{D5228BDC-98DC-4892-8DAC-477451FEF379}">
      <dgm:prSet/>
      <dgm:spPr/>
      <dgm:t>
        <a:bodyPr/>
        <a:lstStyle/>
        <a:p>
          <a:endParaRPr lang="en-US"/>
        </a:p>
      </dgm:t>
    </dgm:pt>
    <dgm:pt modelId="{D572806F-C7FE-46A8-A623-14CDAC3FE754}" type="sibTrans" cxnId="{D5228BDC-98DC-4892-8DAC-477451FEF379}">
      <dgm:prSet/>
      <dgm:spPr/>
      <dgm:t>
        <a:bodyPr/>
        <a:lstStyle/>
        <a:p>
          <a:endParaRPr lang="en-US"/>
        </a:p>
      </dgm:t>
    </dgm:pt>
    <dgm:pt modelId="{EC65F299-0477-4D08-8852-5F89F883D730}">
      <dgm:prSet phldrT="[Text]" custT="1"/>
      <dgm:spPr>
        <a:solidFill>
          <a:schemeClr val="accent6">
            <a:lumMod val="40000"/>
            <a:lumOff val="60000"/>
            <a:alpha val="90000"/>
          </a:schemeClr>
        </a:solidFill>
      </dgm:spPr>
      <dgm:t>
        <a:bodyPr/>
        <a:lstStyle/>
        <a:p>
          <a:pPr algn="ctr">
            <a:spcAft>
              <a:spcPts val="0"/>
            </a:spcAft>
          </a:pPr>
          <a:endParaRPr lang="en-US" sz="1800"/>
        </a:p>
      </dgm:t>
    </dgm:pt>
    <dgm:pt modelId="{3977BDE0-552C-4C98-8925-BB9A84839E72}" type="parTrans" cxnId="{166C6544-9901-4B61-AB29-EA0A280AD5BC}">
      <dgm:prSet/>
      <dgm:spPr/>
      <dgm:t>
        <a:bodyPr/>
        <a:lstStyle/>
        <a:p>
          <a:endParaRPr lang="en-US"/>
        </a:p>
      </dgm:t>
    </dgm:pt>
    <dgm:pt modelId="{13BD571D-E915-4C4B-8C3F-9D024E2CF592}" type="sibTrans" cxnId="{166C6544-9901-4B61-AB29-EA0A280AD5BC}">
      <dgm:prSet/>
      <dgm:spPr/>
      <dgm:t>
        <a:bodyPr/>
        <a:lstStyle/>
        <a:p>
          <a:endParaRPr lang="en-US"/>
        </a:p>
      </dgm:t>
    </dgm:pt>
    <dgm:pt modelId="{7C89E2A5-9D6F-4E68-9676-60E299819276}">
      <dgm:prSet phldrT="[Text]" custT="1"/>
      <dgm:spPr>
        <a:solidFill>
          <a:schemeClr val="accent3">
            <a:lumMod val="40000"/>
            <a:lumOff val="60000"/>
            <a:alpha val="76667"/>
          </a:schemeClr>
        </a:solidFill>
      </dgm:spPr>
      <dgm:t>
        <a:bodyPr/>
        <a:lstStyle/>
        <a:p>
          <a:endParaRPr lang="en-US" sz="1800"/>
        </a:p>
      </dgm:t>
    </dgm:pt>
    <dgm:pt modelId="{7D151806-C53C-4FBA-9BB9-92FCC69B291B}" type="parTrans" cxnId="{37B4B028-F882-422F-8164-81B31BF50977}">
      <dgm:prSet/>
      <dgm:spPr/>
      <dgm:t>
        <a:bodyPr/>
        <a:lstStyle/>
        <a:p>
          <a:endParaRPr lang="en-US"/>
        </a:p>
      </dgm:t>
    </dgm:pt>
    <dgm:pt modelId="{2B738872-7B9D-4CEF-85C1-C2E16CAA920A}" type="sibTrans" cxnId="{37B4B028-F882-422F-8164-81B31BF50977}">
      <dgm:prSet/>
      <dgm:spPr/>
      <dgm:t>
        <a:bodyPr/>
        <a:lstStyle/>
        <a:p>
          <a:endParaRPr lang="en-US"/>
        </a:p>
      </dgm:t>
    </dgm:pt>
    <dgm:pt modelId="{3CABE773-41AD-4632-872C-E43FB8A0C826}">
      <dgm:prSet phldrT="[Text]" custT="1"/>
      <dgm:spPr>
        <a:solidFill>
          <a:schemeClr val="accent4">
            <a:lumMod val="40000"/>
            <a:lumOff val="60000"/>
            <a:alpha val="63137"/>
          </a:schemeClr>
        </a:solidFill>
      </dgm:spPr>
      <dgm:t>
        <a:bodyPr/>
        <a:lstStyle/>
        <a:p>
          <a:endParaRPr lang="en-US" sz="1800"/>
        </a:p>
      </dgm:t>
    </dgm:pt>
    <dgm:pt modelId="{41783170-4F77-499A-AFB9-056AC3ACDB1D}" type="parTrans" cxnId="{6E2C19E8-C84E-4BB8-A228-CEC18E067AF1}">
      <dgm:prSet/>
      <dgm:spPr/>
      <dgm:t>
        <a:bodyPr/>
        <a:lstStyle/>
        <a:p>
          <a:endParaRPr lang="en-US"/>
        </a:p>
      </dgm:t>
    </dgm:pt>
    <dgm:pt modelId="{FA4A9CAA-1A76-4420-945F-0D45E1E19707}" type="sibTrans" cxnId="{6E2C19E8-C84E-4BB8-A228-CEC18E067AF1}">
      <dgm:prSet/>
      <dgm:spPr/>
      <dgm:t>
        <a:bodyPr/>
        <a:lstStyle/>
        <a:p>
          <a:endParaRPr lang="en-US"/>
        </a:p>
      </dgm:t>
    </dgm:pt>
    <dgm:pt modelId="{9617A352-4034-49BF-A134-963851B95579}">
      <dgm:prSet phldrT="[Text]" custT="1"/>
      <dgm:spPr>
        <a:solidFill>
          <a:schemeClr val="accent5">
            <a:lumMod val="40000"/>
            <a:lumOff val="60000"/>
            <a:alpha val="50000"/>
          </a:schemeClr>
        </a:solidFill>
      </dgm:spPr>
      <dgm:t>
        <a:bodyPr/>
        <a:lstStyle/>
        <a:p>
          <a:endParaRPr lang="en-US" sz="1800"/>
        </a:p>
      </dgm:t>
    </dgm:pt>
    <dgm:pt modelId="{81D995E8-27D6-4B7B-8451-37D6273D0956}" type="parTrans" cxnId="{6D782C94-B6E4-4918-909B-E7FC34880C33}">
      <dgm:prSet/>
      <dgm:spPr/>
      <dgm:t>
        <a:bodyPr/>
        <a:lstStyle/>
        <a:p>
          <a:endParaRPr lang="en-US"/>
        </a:p>
      </dgm:t>
    </dgm:pt>
    <dgm:pt modelId="{9F43A158-BBA6-4BC7-B2D8-09F2C3F69153}" type="sibTrans" cxnId="{6D782C94-B6E4-4918-909B-E7FC34880C33}">
      <dgm:prSet/>
      <dgm:spPr/>
      <dgm:t>
        <a:bodyPr/>
        <a:lstStyle/>
        <a:p>
          <a:endParaRPr lang="en-US"/>
        </a:p>
      </dgm:t>
    </dgm:pt>
    <dgm:pt modelId="{7E331863-CE64-43EF-9A1E-CA15B0AB7F15}" type="pres">
      <dgm:prSet presAssocID="{CD192BE8-61DB-4465-ABD9-837106D10943}" presName="diagram" presStyleCnt="0">
        <dgm:presLayoutVars>
          <dgm:chMax val="1"/>
          <dgm:dir/>
          <dgm:animLvl val="ctr"/>
          <dgm:resizeHandles val="exact"/>
        </dgm:presLayoutVars>
      </dgm:prSet>
      <dgm:spPr/>
    </dgm:pt>
    <dgm:pt modelId="{8101B071-BBD4-4765-94EE-318596089790}" type="pres">
      <dgm:prSet presAssocID="{CD192BE8-61DB-4465-ABD9-837106D10943}" presName="matrix" presStyleCnt="0"/>
      <dgm:spPr/>
    </dgm:pt>
    <dgm:pt modelId="{BD406603-CCAF-4E99-A01B-3EAE0F597FA0}" type="pres">
      <dgm:prSet presAssocID="{CD192BE8-61DB-4465-ABD9-837106D10943}" presName="tile1" presStyleLbl="node1" presStyleIdx="0" presStyleCnt="4" custLinFactNeighborX="0" custLinFactNeighborY="0"/>
      <dgm:spPr/>
    </dgm:pt>
    <dgm:pt modelId="{3259DA1F-3FA5-4428-8760-F8A067C97439}" type="pres">
      <dgm:prSet presAssocID="{CD192BE8-61DB-4465-ABD9-837106D10943}" presName="tile1text" presStyleLbl="node1" presStyleIdx="0" presStyleCnt="4">
        <dgm:presLayoutVars>
          <dgm:chMax val="0"/>
          <dgm:chPref val="0"/>
          <dgm:bulletEnabled val="1"/>
        </dgm:presLayoutVars>
      </dgm:prSet>
      <dgm:spPr/>
    </dgm:pt>
    <dgm:pt modelId="{161FF0B3-F373-4B52-8B37-94DB05CF0C99}" type="pres">
      <dgm:prSet presAssocID="{CD192BE8-61DB-4465-ABD9-837106D10943}" presName="tile2" presStyleLbl="node1" presStyleIdx="1" presStyleCnt="4"/>
      <dgm:spPr/>
    </dgm:pt>
    <dgm:pt modelId="{82D08F0D-33CF-44FA-89DE-43F9B8C2F685}" type="pres">
      <dgm:prSet presAssocID="{CD192BE8-61DB-4465-ABD9-837106D10943}" presName="tile2text" presStyleLbl="node1" presStyleIdx="1" presStyleCnt="4">
        <dgm:presLayoutVars>
          <dgm:chMax val="0"/>
          <dgm:chPref val="0"/>
          <dgm:bulletEnabled val="1"/>
        </dgm:presLayoutVars>
      </dgm:prSet>
      <dgm:spPr/>
    </dgm:pt>
    <dgm:pt modelId="{A16AA042-7BD8-4487-BC3C-04534DCFFF86}" type="pres">
      <dgm:prSet presAssocID="{CD192BE8-61DB-4465-ABD9-837106D10943}" presName="tile3" presStyleLbl="node1" presStyleIdx="2" presStyleCnt="4"/>
      <dgm:spPr/>
    </dgm:pt>
    <dgm:pt modelId="{ADF71A69-B580-4B5A-AC97-15D1192A7AEC}" type="pres">
      <dgm:prSet presAssocID="{CD192BE8-61DB-4465-ABD9-837106D10943}" presName="tile3text" presStyleLbl="node1" presStyleIdx="2" presStyleCnt="4">
        <dgm:presLayoutVars>
          <dgm:chMax val="0"/>
          <dgm:chPref val="0"/>
          <dgm:bulletEnabled val="1"/>
        </dgm:presLayoutVars>
      </dgm:prSet>
      <dgm:spPr/>
    </dgm:pt>
    <dgm:pt modelId="{25E18AD9-E158-4BF6-8893-CBC867890512}" type="pres">
      <dgm:prSet presAssocID="{CD192BE8-61DB-4465-ABD9-837106D10943}" presName="tile4" presStyleLbl="node1" presStyleIdx="3" presStyleCnt="4"/>
      <dgm:spPr/>
    </dgm:pt>
    <dgm:pt modelId="{289AB426-611D-4275-9EB6-110F7B1D2C57}" type="pres">
      <dgm:prSet presAssocID="{CD192BE8-61DB-4465-ABD9-837106D10943}" presName="tile4text" presStyleLbl="node1" presStyleIdx="3" presStyleCnt="4">
        <dgm:presLayoutVars>
          <dgm:chMax val="0"/>
          <dgm:chPref val="0"/>
          <dgm:bulletEnabled val="1"/>
        </dgm:presLayoutVars>
      </dgm:prSet>
      <dgm:spPr/>
    </dgm:pt>
    <dgm:pt modelId="{8EA98EDC-D182-41AA-8E3C-4261B7863071}" type="pres">
      <dgm:prSet presAssocID="{CD192BE8-61DB-4465-ABD9-837106D10943}" presName="centerTile" presStyleLbl="fgShp" presStyleIdx="0" presStyleCnt="1">
        <dgm:presLayoutVars>
          <dgm:chMax val="0"/>
          <dgm:chPref val="0"/>
        </dgm:presLayoutVars>
      </dgm:prSet>
      <dgm:spPr/>
    </dgm:pt>
  </dgm:ptLst>
  <dgm:cxnLst>
    <dgm:cxn modelId="{2583ED02-84F2-41DF-B3D5-AD7AB77D2858}" type="presOf" srcId="{CD192BE8-61DB-4465-ABD9-837106D10943}" destId="{7E331863-CE64-43EF-9A1E-CA15B0AB7F15}" srcOrd="0" destOrd="0" presId="urn:microsoft.com/office/officeart/2005/8/layout/matrix1"/>
    <dgm:cxn modelId="{37B4B028-F882-422F-8164-81B31BF50977}" srcId="{F2EA10F5-0D69-4D44-98AF-E9FB086BA40A}" destId="{7C89E2A5-9D6F-4E68-9676-60E299819276}" srcOrd="1" destOrd="0" parTransId="{7D151806-C53C-4FBA-9BB9-92FCC69B291B}" sibTransId="{2B738872-7B9D-4CEF-85C1-C2E16CAA920A}"/>
    <dgm:cxn modelId="{89AE462A-7D50-4744-AD75-988E4D43FAF1}" type="presOf" srcId="{9617A352-4034-49BF-A134-963851B95579}" destId="{25E18AD9-E158-4BF6-8893-CBC867890512}" srcOrd="0" destOrd="0" presId="urn:microsoft.com/office/officeart/2005/8/layout/matrix1"/>
    <dgm:cxn modelId="{50C4F82E-05CE-4028-9B5A-9C9F19B53B57}" type="presOf" srcId="{7C89E2A5-9D6F-4E68-9676-60E299819276}" destId="{161FF0B3-F373-4B52-8B37-94DB05CF0C99}" srcOrd="0" destOrd="0" presId="urn:microsoft.com/office/officeart/2005/8/layout/matrix1"/>
    <dgm:cxn modelId="{1135C72F-95C7-4522-872C-CACA6D9CF2BB}" type="presOf" srcId="{EC65F299-0477-4D08-8852-5F89F883D730}" destId="{BD406603-CCAF-4E99-A01B-3EAE0F597FA0}" srcOrd="0" destOrd="0" presId="urn:microsoft.com/office/officeart/2005/8/layout/matrix1"/>
    <dgm:cxn modelId="{E0C0AA5C-6DA7-46FD-9B44-8648148CB776}" type="presOf" srcId="{F2EA10F5-0D69-4D44-98AF-E9FB086BA40A}" destId="{8EA98EDC-D182-41AA-8E3C-4261B7863071}" srcOrd="0" destOrd="0" presId="urn:microsoft.com/office/officeart/2005/8/layout/matrix1"/>
    <dgm:cxn modelId="{15E0C35F-8087-4AE6-A3DC-203812AA4004}" type="presOf" srcId="{9617A352-4034-49BF-A134-963851B95579}" destId="{289AB426-611D-4275-9EB6-110F7B1D2C57}" srcOrd="1" destOrd="0" presId="urn:microsoft.com/office/officeart/2005/8/layout/matrix1"/>
    <dgm:cxn modelId="{166C6544-9901-4B61-AB29-EA0A280AD5BC}" srcId="{F2EA10F5-0D69-4D44-98AF-E9FB086BA40A}" destId="{EC65F299-0477-4D08-8852-5F89F883D730}" srcOrd="0" destOrd="0" parTransId="{3977BDE0-552C-4C98-8925-BB9A84839E72}" sibTransId="{13BD571D-E915-4C4B-8C3F-9D024E2CF592}"/>
    <dgm:cxn modelId="{2C59CA59-14DA-4151-BEB0-6AFD20C49603}" type="presOf" srcId="{EC65F299-0477-4D08-8852-5F89F883D730}" destId="{3259DA1F-3FA5-4428-8760-F8A067C97439}" srcOrd="1" destOrd="0" presId="urn:microsoft.com/office/officeart/2005/8/layout/matrix1"/>
    <dgm:cxn modelId="{6D782C94-B6E4-4918-909B-E7FC34880C33}" srcId="{F2EA10F5-0D69-4D44-98AF-E9FB086BA40A}" destId="{9617A352-4034-49BF-A134-963851B95579}" srcOrd="3" destOrd="0" parTransId="{81D995E8-27D6-4B7B-8451-37D6273D0956}" sibTransId="{9F43A158-BBA6-4BC7-B2D8-09F2C3F69153}"/>
    <dgm:cxn modelId="{DF911396-F806-4256-AC85-BB04CE68F9BA}" type="presOf" srcId="{3CABE773-41AD-4632-872C-E43FB8A0C826}" destId="{ADF71A69-B580-4B5A-AC97-15D1192A7AEC}" srcOrd="1" destOrd="0" presId="urn:microsoft.com/office/officeart/2005/8/layout/matrix1"/>
    <dgm:cxn modelId="{303950D1-B88A-4607-81E6-40FDC149E4B0}" type="presOf" srcId="{7C89E2A5-9D6F-4E68-9676-60E299819276}" destId="{82D08F0D-33CF-44FA-89DE-43F9B8C2F685}" srcOrd="1" destOrd="0" presId="urn:microsoft.com/office/officeart/2005/8/layout/matrix1"/>
    <dgm:cxn modelId="{D5228BDC-98DC-4892-8DAC-477451FEF379}" srcId="{CD192BE8-61DB-4465-ABD9-837106D10943}" destId="{F2EA10F5-0D69-4D44-98AF-E9FB086BA40A}" srcOrd="0" destOrd="0" parTransId="{2B3137F2-4DDC-4DAF-A2EA-3A04BDD44191}" sibTransId="{D572806F-C7FE-46A8-A623-14CDAC3FE754}"/>
    <dgm:cxn modelId="{6E2C19E8-C84E-4BB8-A228-CEC18E067AF1}" srcId="{F2EA10F5-0D69-4D44-98AF-E9FB086BA40A}" destId="{3CABE773-41AD-4632-872C-E43FB8A0C826}" srcOrd="2" destOrd="0" parTransId="{41783170-4F77-499A-AFB9-056AC3ACDB1D}" sibTransId="{FA4A9CAA-1A76-4420-945F-0D45E1E19707}"/>
    <dgm:cxn modelId="{BFFCE3F8-F03C-4B20-8BB4-A087EEF62A21}" type="presOf" srcId="{3CABE773-41AD-4632-872C-E43FB8A0C826}" destId="{A16AA042-7BD8-4487-BC3C-04534DCFFF86}" srcOrd="0" destOrd="0" presId="urn:microsoft.com/office/officeart/2005/8/layout/matrix1"/>
    <dgm:cxn modelId="{3B217809-787C-4F50-9BE9-87D4594DD5CC}" type="presParOf" srcId="{7E331863-CE64-43EF-9A1E-CA15B0AB7F15}" destId="{8101B071-BBD4-4765-94EE-318596089790}" srcOrd="0" destOrd="0" presId="urn:microsoft.com/office/officeart/2005/8/layout/matrix1"/>
    <dgm:cxn modelId="{B4A5EE56-D186-4A8D-9BBA-92C856A531E2}" type="presParOf" srcId="{8101B071-BBD4-4765-94EE-318596089790}" destId="{BD406603-CCAF-4E99-A01B-3EAE0F597FA0}" srcOrd="0" destOrd="0" presId="urn:microsoft.com/office/officeart/2005/8/layout/matrix1"/>
    <dgm:cxn modelId="{B5D47254-55D4-4166-B9AB-7D83A3AA353D}" type="presParOf" srcId="{8101B071-BBD4-4765-94EE-318596089790}" destId="{3259DA1F-3FA5-4428-8760-F8A067C97439}" srcOrd="1" destOrd="0" presId="urn:microsoft.com/office/officeart/2005/8/layout/matrix1"/>
    <dgm:cxn modelId="{ED86A98E-36D0-4BF8-9382-53E0450D7D86}" type="presParOf" srcId="{8101B071-BBD4-4765-94EE-318596089790}" destId="{161FF0B3-F373-4B52-8B37-94DB05CF0C99}" srcOrd="2" destOrd="0" presId="urn:microsoft.com/office/officeart/2005/8/layout/matrix1"/>
    <dgm:cxn modelId="{DFF76DB6-DE7D-477F-84BA-B3FF6CBB5B74}" type="presParOf" srcId="{8101B071-BBD4-4765-94EE-318596089790}" destId="{82D08F0D-33CF-44FA-89DE-43F9B8C2F685}" srcOrd="3" destOrd="0" presId="urn:microsoft.com/office/officeart/2005/8/layout/matrix1"/>
    <dgm:cxn modelId="{8C5A9CD8-BE35-4AF4-8763-B6738565B01E}" type="presParOf" srcId="{8101B071-BBD4-4765-94EE-318596089790}" destId="{A16AA042-7BD8-4487-BC3C-04534DCFFF86}" srcOrd="4" destOrd="0" presId="urn:microsoft.com/office/officeart/2005/8/layout/matrix1"/>
    <dgm:cxn modelId="{4121FEA9-ACFA-4944-BD7B-907961C0A2F9}" type="presParOf" srcId="{8101B071-BBD4-4765-94EE-318596089790}" destId="{ADF71A69-B580-4B5A-AC97-15D1192A7AEC}" srcOrd="5" destOrd="0" presId="urn:microsoft.com/office/officeart/2005/8/layout/matrix1"/>
    <dgm:cxn modelId="{62F02BA6-81A0-4F9E-A44D-A6381C2FFE7C}" type="presParOf" srcId="{8101B071-BBD4-4765-94EE-318596089790}" destId="{25E18AD9-E158-4BF6-8893-CBC867890512}" srcOrd="6" destOrd="0" presId="urn:microsoft.com/office/officeart/2005/8/layout/matrix1"/>
    <dgm:cxn modelId="{46B74F6E-1442-4E80-8E79-989F35071E5F}" type="presParOf" srcId="{8101B071-BBD4-4765-94EE-318596089790}" destId="{289AB426-611D-4275-9EB6-110F7B1D2C57}" srcOrd="7" destOrd="0" presId="urn:microsoft.com/office/officeart/2005/8/layout/matrix1"/>
    <dgm:cxn modelId="{AA461905-567D-46B7-A551-34ACC97ECE2F}" type="presParOf" srcId="{7E331863-CE64-43EF-9A1E-CA15B0AB7F15}" destId="{8EA98EDC-D182-41AA-8E3C-4261B786307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192BE8-61DB-4465-ABD9-837106D10943}" type="doc">
      <dgm:prSet loTypeId="urn:microsoft.com/office/officeart/2005/8/layout/matrix1" loCatId="matrix" qsTypeId="urn:microsoft.com/office/officeart/2005/8/quickstyle/simple1" qsCatId="simple" csTypeId="urn:microsoft.com/office/officeart/2005/8/colors/accent3_5" csCatId="accent3" phldr="1"/>
      <dgm:spPr/>
      <dgm:t>
        <a:bodyPr/>
        <a:lstStyle/>
        <a:p>
          <a:endParaRPr lang="en-US"/>
        </a:p>
      </dgm:t>
    </dgm:pt>
    <dgm:pt modelId="{F2EA10F5-0D69-4D44-98AF-E9FB086BA40A}">
      <dgm:prSet phldrT="[Text]"/>
      <dgm:spPr>
        <a:solidFill>
          <a:schemeClr val="bg1">
            <a:lumMod val="85000"/>
          </a:schemeClr>
        </a:solidFill>
      </dgm:spPr>
      <dgm:t>
        <a:bodyPr/>
        <a:lstStyle/>
        <a:p>
          <a:r>
            <a:rPr lang="en-US" b="1" dirty="0"/>
            <a:t>Components of an Advocacy Message</a:t>
          </a:r>
        </a:p>
      </dgm:t>
    </dgm:pt>
    <dgm:pt modelId="{2B3137F2-4DDC-4DAF-A2EA-3A04BDD44191}" type="parTrans" cxnId="{D5228BDC-98DC-4892-8DAC-477451FEF379}">
      <dgm:prSet/>
      <dgm:spPr/>
      <dgm:t>
        <a:bodyPr/>
        <a:lstStyle/>
        <a:p>
          <a:endParaRPr lang="en-US"/>
        </a:p>
      </dgm:t>
    </dgm:pt>
    <dgm:pt modelId="{D572806F-C7FE-46A8-A623-14CDAC3FE754}" type="sibTrans" cxnId="{D5228BDC-98DC-4892-8DAC-477451FEF379}">
      <dgm:prSet/>
      <dgm:spPr/>
      <dgm:t>
        <a:bodyPr/>
        <a:lstStyle/>
        <a:p>
          <a:endParaRPr lang="en-US"/>
        </a:p>
      </dgm:t>
    </dgm:pt>
    <dgm:pt modelId="{EC65F299-0477-4D08-8852-5F89F883D730}">
      <dgm:prSet phldrT="[Text]" custT="1"/>
      <dgm:spPr>
        <a:solidFill>
          <a:schemeClr val="accent6">
            <a:lumMod val="40000"/>
            <a:lumOff val="60000"/>
            <a:alpha val="90000"/>
          </a:schemeClr>
        </a:solidFill>
      </dgm:spPr>
      <dgm:t>
        <a:bodyPr/>
        <a:lstStyle/>
        <a:p>
          <a:pPr algn="ctr">
            <a:spcAft>
              <a:spcPts val="0"/>
            </a:spcAft>
          </a:pPr>
          <a:r>
            <a:rPr lang="en-US" sz="2400" dirty="0">
              <a:solidFill>
                <a:schemeClr val="tx1"/>
              </a:solidFill>
            </a:rPr>
            <a:t>What is the issue?</a:t>
          </a:r>
        </a:p>
      </dgm:t>
    </dgm:pt>
    <dgm:pt modelId="{3977BDE0-552C-4C98-8925-BB9A84839E72}" type="parTrans" cxnId="{166C6544-9901-4B61-AB29-EA0A280AD5BC}">
      <dgm:prSet/>
      <dgm:spPr/>
      <dgm:t>
        <a:bodyPr/>
        <a:lstStyle/>
        <a:p>
          <a:endParaRPr lang="en-US"/>
        </a:p>
      </dgm:t>
    </dgm:pt>
    <dgm:pt modelId="{13BD571D-E915-4C4B-8C3F-9D024E2CF592}" type="sibTrans" cxnId="{166C6544-9901-4B61-AB29-EA0A280AD5BC}">
      <dgm:prSet/>
      <dgm:spPr/>
      <dgm:t>
        <a:bodyPr/>
        <a:lstStyle/>
        <a:p>
          <a:endParaRPr lang="en-US"/>
        </a:p>
      </dgm:t>
    </dgm:pt>
    <dgm:pt modelId="{7C89E2A5-9D6F-4E68-9676-60E299819276}">
      <dgm:prSet phldrT="[Text]" custT="1"/>
      <dgm:spPr>
        <a:solidFill>
          <a:schemeClr val="accent3">
            <a:lumMod val="40000"/>
            <a:lumOff val="60000"/>
            <a:alpha val="76667"/>
          </a:schemeClr>
        </a:solidFill>
      </dgm:spPr>
      <dgm:t>
        <a:bodyPr/>
        <a:lstStyle/>
        <a:p>
          <a:r>
            <a:rPr lang="en-US" sz="2400" dirty="0">
              <a:solidFill>
                <a:schemeClr val="tx1"/>
              </a:solidFill>
            </a:rPr>
            <a:t>Why should the target audience care?</a:t>
          </a:r>
        </a:p>
      </dgm:t>
    </dgm:pt>
    <dgm:pt modelId="{7D151806-C53C-4FBA-9BB9-92FCC69B291B}" type="parTrans" cxnId="{37B4B028-F882-422F-8164-81B31BF50977}">
      <dgm:prSet/>
      <dgm:spPr/>
      <dgm:t>
        <a:bodyPr/>
        <a:lstStyle/>
        <a:p>
          <a:endParaRPr lang="en-US"/>
        </a:p>
      </dgm:t>
    </dgm:pt>
    <dgm:pt modelId="{2B738872-7B9D-4CEF-85C1-C2E16CAA920A}" type="sibTrans" cxnId="{37B4B028-F882-422F-8164-81B31BF50977}">
      <dgm:prSet/>
      <dgm:spPr/>
      <dgm:t>
        <a:bodyPr/>
        <a:lstStyle/>
        <a:p>
          <a:endParaRPr lang="en-US"/>
        </a:p>
      </dgm:t>
    </dgm:pt>
    <dgm:pt modelId="{3CABE773-41AD-4632-872C-E43FB8A0C826}">
      <dgm:prSet phldrT="[Text]" custT="1"/>
      <dgm:spPr>
        <a:solidFill>
          <a:schemeClr val="accent4">
            <a:lumMod val="40000"/>
            <a:lumOff val="60000"/>
            <a:alpha val="63137"/>
          </a:schemeClr>
        </a:solidFill>
      </dgm:spPr>
      <dgm:t>
        <a:bodyPr/>
        <a:lstStyle/>
        <a:p>
          <a:r>
            <a:rPr lang="en-US" sz="2400" dirty="0">
              <a:solidFill>
                <a:schemeClr val="tx1"/>
              </a:solidFill>
            </a:rPr>
            <a:t>What is the solution and its impact?</a:t>
          </a:r>
        </a:p>
      </dgm:t>
    </dgm:pt>
    <dgm:pt modelId="{41783170-4F77-499A-AFB9-056AC3ACDB1D}" type="parTrans" cxnId="{6E2C19E8-C84E-4BB8-A228-CEC18E067AF1}">
      <dgm:prSet/>
      <dgm:spPr/>
      <dgm:t>
        <a:bodyPr/>
        <a:lstStyle/>
        <a:p>
          <a:endParaRPr lang="en-US"/>
        </a:p>
      </dgm:t>
    </dgm:pt>
    <dgm:pt modelId="{FA4A9CAA-1A76-4420-945F-0D45E1E19707}" type="sibTrans" cxnId="{6E2C19E8-C84E-4BB8-A228-CEC18E067AF1}">
      <dgm:prSet/>
      <dgm:spPr/>
      <dgm:t>
        <a:bodyPr/>
        <a:lstStyle/>
        <a:p>
          <a:endParaRPr lang="en-US"/>
        </a:p>
      </dgm:t>
    </dgm:pt>
    <dgm:pt modelId="{9617A352-4034-49BF-A134-963851B95579}">
      <dgm:prSet phldrT="[Text]" custT="1"/>
      <dgm:spPr>
        <a:solidFill>
          <a:schemeClr val="accent5">
            <a:lumMod val="40000"/>
            <a:lumOff val="60000"/>
            <a:alpha val="50000"/>
          </a:schemeClr>
        </a:solidFill>
      </dgm:spPr>
      <dgm:t>
        <a:bodyPr/>
        <a:lstStyle/>
        <a:p>
          <a:r>
            <a:rPr lang="en-US" sz="2400" dirty="0">
              <a:solidFill>
                <a:schemeClr val="tx1"/>
              </a:solidFill>
            </a:rPr>
            <a:t>What </a:t>
          </a:r>
          <a:br>
            <a:rPr lang="en-US" sz="2400" dirty="0">
              <a:solidFill>
                <a:schemeClr val="tx1"/>
              </a:solidFill>
            </a:rPr>
          </a:br>
          <a:r>
            <a:rPr lang="en-US" sz="2400" dirty="0">
              <a:solidFill>
                <a:schemeClr val="tx1"/>
              </a:solidFill>
            </a:rPr>
            <a:t>should the target audience do?</a:t>
          </a:r>
        </a:p>
      </dgm:t>
    </dgm:pt>
    <dgm:pt modelId="{81D995E8-27D6-4B7B-8451-37D6273D0956}" type="parTrans" cxnId="{6D782C94-B6E4-4918-909B-E7FC34880C33}">
      <dgm:prSet/>
      <dgm:spPr/>
      <dgm:t>
        <a:bodyPr/>
        <a:lstStyle/>
        <a:p>
          <a:endParaRPr lang="en-US"/>
        </a:p>
      </dgm:t>
    </dgm:pt>
    <dgm:pt modelId="{9F43A158-BBA6-4BC7-B2D8-09F2C3F69153}" type="sibTrans" cxnId="{6D782C94-B6E4-4918-909B-E7FC34880C33}">
      <dgm:prSet/>
      <dgm:spPr/>
      <dgm:t>
        <a:bodyPr/>
        <a:lstStyle/>
        <a:p>
          <a:endParaRPr lang="en-US"/>
        </a:p>
      </dgm:t>
    </dgm:pt>
    <dgm:pt modelId="{7E331863-CE64-43EF-9A1E-CA15B0AB7F15}" type="pres">
      <dgm:prSet presAssocID="{CD192BE8-61DB-4465-ABD9-837106D10943}" presName="diagram" presStyleCnt="0">
        <dgm:presLayoutVars>
          <dgm:chMax val="1"/>
          <dgm:dir/>
          <dgm:animLvl val="ctr"/>
          <dgm:resizeHandles val="exact"/>
        </dgm:presLayoutVars>
      </dgm:prSet>
      <dgm:spPr/>
    </dgm:pt>
    <dgm:pt modelId="{8101B071-BBD4-4765-94EE-318596089790}" type="pres">
      <dgm:prSet presAssocID="{CD192BE8-61DB-4465-ABD9-837106D10943}" presName="matrix" presStyleCnt="0"/>
      <dgm:spPr/>
    </dgm:pt>
    <dgm:pt modelId="{BD406603-CCAF-4E99-A01B-3EAE0F597FA0}" type="pres">
      <dgm:prSet presAssocID="{CD192BE8-61DB-4465-ABD9-837106D10943}" presName="tile1" presStyleLbl="node1" presStyleIdx="0" presStyleCnt="4" custLinFactNeighborX="0" custLinFactNeighborY="0"/>
      <dgm:spPr/>
    </dgm:pt>
    <dgm:pt modelId="{3259DA1F-3FA5-4428-8760-F8A067C97439}" type="pres">
      <dgm:prSet presAssocID="{CD192BE8-61DB-4465-ABD9-837106D10943}" presName="tile1text" presStyleLbl="node1" presStyleIdx="0" presStyleCnt="4">
        <dgm:presLayoutVars>
          <dgm:chMax val="0"/>
          <dgm:chPref val="0"/>
          <dgm:bulletEnabled val="1"/>
        </dgm:presLayoutVars>
      </dgm:prSet>
      <dgm:spPr/>
    </dgm:pt>
    <dgm:pt modelId="{161FF0B3-F373-4B52-8B37-94DB05CF0C99}" type="pres">
      <dgm:prSet presAssocID="{CD192BE8-61DB-4465-ABD9-837106D10943}" presName="tile2" presStyleLbl="node1" presStyleIdx="1" presStyleCnt="4"/>
      <dgm:spPr/>
    </dgm:pt>
    <dgm:pt modelId="{82D08F0D-33CF-44FA-89DE-43F9B8C2F685}" type="pres">
      <dgm:prSet presAssocID="{CD192BE8-61DB-4465-ABD9-837106D10943}" presName="tile2text" presStyleLbl="node1" presStyleIdx="1" presStyleCnt="4">
        <dgm:presLayoutVars>
          <dgm:chMax val="0"/>
          <dgm:chPref val="0"/>
          <dgm:bulletEnabled val="1"/>
        </dgm:presLayoutVars>
      </dgm:prSet>
      <dgm:spPr/>
    </dgm:pt>
    <dgm:pt modelId="{A16AA042-7BD8-4487-BC3C-04534DCFFF86}" type="pres">
      <dgm:prSet presAssocID="{CD192BE8-61DB-4465-ABD9-837106D10943}" presName="tile3" presStyleLbl="node1" presStyleIdx="2" presStyleCnt="4"/>
      <dgm:spPr/>
    </dgm:pt>
    <dgm:pt modelId="{ADF71A69-B580-4B5A-AC97-15D1192A7AEC}" type="pres">
      <dgm:prSet presAssocID="{CD192BE8-61DB-4465-ABD9-837106D10943}" presName="tile3text" presStyleLbl="node1" presStyleIdx="2" presStyleCnt="4">
        <dgm:presLayoutVars>
          <dgm:chMax val="0"/>
          <dgm:chPref val="0"/>
          <dgm:bulletEnabled val="1"/>
        </dgm:presLayoutVars>
      </dgm:prSet>
      <dgm:spPr/>
    </dgm:pt>
    <dgm:pt modelId="{25E18AD9-E158-4BF6-8893-CBC867890512}" type="pres">
      <dgm:prSet presAssocID="{CD192BE8-61DB-4465-ABD9-837106D10943}" presName="tile4" presStyleLbl="node1" presStyleIdx="3" presStyleCnt="4"/>
      <dgm:spPr/>
    </dgm:pt>
    <dgm:pt modelId="{289AB426-611D-4275-9EB6-110F7B1D2C57}" type="pres">
      <dgm:prSet presAssocID="{CD192BE8-61DB-4465-ABD9-837106D10943}" presName="tile4text" presStyleLbl="node1" presStyleIdx="3" presStyleCnt="4">
        <dgm:presLayoutVars>
          <dgm:chMax val="0"/>
          <dgm:chPref val="0"/>
          <dgm:bulletEnabled val="1"/>
        </dgm:presLayoutVars>
      </dgm:prSet>
      <dgm:spPr/>
    </dgm:pt>
    <dgm:pt modelId="{8EA98EDC-D182-41AA-8E3C-4261B7863071}" type="pres">
      <dgm:prSet presAssocID="{CD192BE8-61DB-4465-ABD9-837106D10943}" presName="centerTile" presStyleLbl="fgShp" presStyleIdx="0" presStyleCnt="1">
        <dgm:presLayoutVars>
          <dgm:chMax val="0"/>
          <dgm:chPref val="0"/>
        </dgm:presLayoutVars>
      </dgm:prSet>
      <dgm:spPr/>
    </dgm:pt>
  </dgm:ptLst>
  <dgm:cxnLst>
    <dgm:cxn modelId="{2583ED02-84F2-41DF-B3D5-AD7AB77D2858}" type="presOf" srcId="{CD192BE8-61DB-4465-ABD9-837106D10943}" destId="{7E331863-CE64-43EF-9A1E-CA15B0AB7F15}" srcOrd="0" destOrd="0" presId="urn:microsoft.com/office/officeart/2005/8/layout/matrix1"/>
    <dgm:cxn modelId="{37B4B028-F882-422F-8164-81B31BF50977}" srcId="{F2EA10F5-0D69-4D44-98AF-E9FB086BA40A}" destId="{7C89E2A5-9D6F-4E68-9676-60E299819276}" srcOrd="1" destOrd="0" parTransId="{7D151806-C53C-4FBA-9BB9-92FCC69B291B}" sibTransId="{2B738872-7B9D-4CEF-85C1-C2E16CAA920A}"/>
    <dgm:cxn modelId="{89AE462A-7D50-4744-AD75-988E4D43FAF1}" type="presOf" srcId="{9617A352-4034-49BF-A134-963851B95579}" destId="{25E18AD9-E158-4BF6-8893-CBC867890512}" srcOrd="0" destOrd="0" presId="urn:microsoft.com/office/officeart/2005/8/layout/matrix1"/>
    <dgm:cxn modelId="{50C4F82E-05CE-4028-9B5A-9C9F19B53B57}" type="presOf" srcId="{7C89E2A5-9D6F-4E68-9676-60E299819276}" destId="{161FF0B3-F373-4B52-8B37-94DB05CF0C99}" srcOrd="0" destOrd="0" presId="urn:microsoft.com/office/officeart/2005/8/layout/matrix1"/>
    <dgm:cxn modelId="{1135C72F-95C7-4522-872C-CACA6D9CF2BB}" type="presOf" srcId="{EC65F299-0477-4D08-8852-5F89F883D730}" destId="{BD406603-CCAF-4E99-A01B-3EAE0F597FA0}" srcOrd="0" destOrd="0" presId="urn:microsoft.com/office/officeart/2005/8/layout/matrix1"/>
    <dgm:cxn modelId="{E0C0AA5C-6DA7-46FD-9B44-8648148CB776}" type="presOf" srcId="{F2EA10F5-0D69-4D44-98AF-E9FB086BA40A}" destId="{8EA98EDC-D182-41AA-8E3C-4261B7863071}" srcOrd="0" destOrd="0" presId="urn:microsoft.com/office/officeart/2005/8/layout/matrix1"/>
    <dgm:cxn modelId="{15E0C35F-8087-4AE6-A3DC-203812AA4004}" type="presOf" srcId="{9617A352-4034-49BF-A134-963851B95579}" destId="{289AB426-611D-4275-9EB6-110F7B1D2C57}" srcOrd="1" destOrd="0" presId="urn:microsoft.com/office/officeart/2005/8/layout/matrix1"/>
    <dgm:cxn modelId="{166C6544-9901-4B61-AB29-EA0A280AD5BC}" srcId="{F2EA10F5-0D69-4D44-98AF-E9FB086BA40A}" destId="{EC65F299-0477-4D08-8852-5F89F883D730}" srcOrd="0" destOrd="0" parTransId="{3977BDE0-552C-4C98-8925-BB9A84839E72}" sibTransId="{13BD571D-E915-4C4B-8C3F-9D024E2CF592}"/>
    <dgm:cxn modelId="{2C59CA59-14DA-4151-BEB0-6AFD20C49603}" type="presOf" srcId="{EC65F299-0477-4D08-8852-5F89F883D730}" destId="{3259DA1F-3FA5-4428-8760-F8A067C97439}" srcOrd="1" destOrd="0" presId="urn:microsoft.com/office/officeart/2005/8/layout/matrix1"/>
    <dgm:cxn modelId="{6D782C94-B6E4-4918-909B-E7FC34880C33}" srcId="{F2EA10F5-0D69-4D44-98AF-E9FB086BA40A}" destId="{9617A352-4034-49BF-A134-963851B95579}" srcOrd="3" destOrd="0" parTransId="{81D995E8-27D6-4B7B-8451-37D6273D0956}" sibTransId="{9F43A158-BBA6-4BC7-B2D8-09F2C3F69153}"/>
    <dgm:cxn modelId="{DF911396-F806-4256-AC85-BB04CE68F9BA}" type="presOf" srcId="{3CABE773-41AD-4632-872C-E43FB8A0C826}" destId="{ADF71A69-B580-4B5A-AC97-15D1192A7AEC}" srcOrd="1" destOrd="0" presId="urn:microsoft.com/office/officeart/2005/8/layout/matrix1"/>
    <dgm:cxn modelId="{303950D1-B88A-4607-81E6-40FDC149E4B0}" type="presOf" srcId="{7C89E2A5-9D6F-4E68-9676-60E299819276}" destId="{82D08F0D-33CF-44FA-89DE-43F9B8C2F685}" srcOrd="1" destOrd="0" presId="urn:microsoft.com/office/officeart/2005/8/layout/matrix1"/>
    <dgm:cxn modelId="{D5228BDC-98DC-4892-8DAC-477451FEF379}" srcId="{CD192BE8-61DB-4465-ABD9-837106D10943}" destId="{F2EA10F5-0D69-4D44-98AF-E9FB086BA40A}" srcOrd="0" destOrd="0" parTransId="{2B3137F2-4DDC-4DAF-A2EA-3A04BDD44191}" sibTransId="{D572806F-C7FE-46A8-A623-14CDAC3FE754}"/>
    <dgm:cxn modelId="{6E2C19E8-C84E-4BB8-A228-CEC18E067AF1}" srcId="{F2EA10F5-0D69-4D44-98AF-E9FB086BA40A}" destId="{3CABE773-41AD-4632-872C-E43FB8A0C826}" srcOrd="2" destOrd="0" parTransId="{41783170-4F77-499A-AFB9-056AC3ACDB1D}" sibTransId="{FA4A9CAA-1A76-4420-945F-0D45E1E19707}"/>
    <dgm:cxn modelId="{BFFCE3F8-F03C-4B20-8BB4-A087EEF62A21}" type="presOf" srcId="{3CABE773-41AD-4632-872C-E43FB8A0C826}" destId="{A16AA042-7BD8-4487-BC3C-04534DCFFF86}" srcOrd="0" destOrd="0" presId="urn:microsoft.com/office/officeart/2005/8/layout/matrix1"/>
    <dgm:cxn modelId="{3B217809-787C-4F50-9BE9-87D4594DD5CC}" type="presParOf" srcId="{7E331863-CE64-43EF-9A1E-CA15B0AB7F15}" destId="{8101B071-BBD4-4765-94EE-318596089790}" srcOrd="0" destOrd="0" presId="urn:microsoft.com/office/officeart/2005/8/layout/matrix1"/>
    <dgm:cxn modelId="{B4A5EE56-D186-4A8D-9BBA-92C856A531E2}" type="presParOf" srcId="{8101B071-BBD4-4765-94EE-318596089790}" destId="{BD406603-CCAF-4E99-A01B-3EAE0F597FA0}" srcOrd="0" destOrd="0" presId="urn:microsoft.com/office/officeart/2005/8/layout/matrix1"/>
    <dgm:cxn modelId="{B5D47254-55D4-4166-B9AB-7D83A3AA353D}" type="presParOf" srcId="{8101B071-BBD4-4765-94EE-318596089790}" destId="{3259DA1F-3FA5-4428-8760-F8A067C97439}" srcOrd="1" destOrd="0" presId="urn:microsoft.com/office/officeart/2005/8/layout/matrix1"/>
    <dgm:cxn modelId="{ED86A98E-36D0-4BF8-9382-53E0450D7D86}" type="presParOf" srcId="{8101B071-BBD4-4765-94EE-318596089790}" destId="{161FF0B3-F373-4B52-8B37-94DB05CF0C99}" srcOrd="2" destOrd="0" presId="urn:microsoft.com/office/officeart/2005/8/layout/matrix1"/>
    <dgm:cxn modelId="{DFF76DB6-DE7D-477F-84BA-B3FF6CBB5B74}" type="presParOf" srcId="{8101B071-BBD4-4765-94EE-318596089790}" destId="{82D08F0D-33CF-44FA-89DE-43F9B8C2F685}" srcOrd="3" destOrd="0" presId="urn:microsoft.com/office/officeart/2005/8/layout/matrix1"/>
    <dgm:cxn modelId="{8C5A9CD8-BE35-4AF4-8763-B6738565B01E}" type="presParOf" srcId="{8101B071-BBD4-4765-94EE-318596089790}" destId="{A16AA042-7BD8-4487-BC3C-04534DCFFF86}" srcOrd="4" destOrd="0" presId="urn:microsoft.com/office/officeart/2005/8/layout/matrix1"/>
    <dgm:cxn modelId="{4121FEA9-ACFA-4944-BD7B-907961C0A2F9}" type="presParOf" srcId="{8101B071-BBD4-4765-94EE-318596089790}" destId="{ADF71A69-B580-4B5A-AC97-15D1192A7AEC}" srcOrd="5" destOrd="0" presId="urn:microsoft.com/office/officeart/2005/8/layout/matrix1"/>
    <dgm:cxn modelId="{62F02BA6-81A0-4F9E-A44D-A6381C2FFE7C}" type="presParOf" srcId="{8101B071-BBD4-4765-94EE-318596089790}" destId="{25E18AD9-E158-4BF6-8893-CBC867890512}" srcOrd="6" destOrd="0" presId="urn:microsoft.com/office/officeart/2005/8/layout/matrix1"/>
    <dgm:cxn modelId="{46B74F6E-1442-4E80-8E79-989F35071E5F}" type="presParOf" srcId="{8101B071-BBD4-4765-94EE-318596089790}" destId="{289AB426-611D-4275-9EB6-110F7B1D2C57}" srcOrd="7" destOrd="0" presId="urn:microsoft.com/office/officeart/2005/8/layout/matrix1"/>
    <dgm:cxn modelId="{AA461905-567D-46B7-A551-34ACC97ECE2F}" type="presParOf" srcId="{7E331863-CE64-43EF-9A1E-CA15B0AB7F15}" destId="{8EA98EDC-D182-41AA-8E3C-4261B786307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637AB-D6E4-4263-818F-835C99348572}">
      <dsp:nvSpPr>
        <dsp:cNvPr id="0" name=""/>
        <dsp:cNvSpPr/>
      </dsp:nvSpPr>
      <dsp:spPr>
        <a:xfrm>
          <a:off x="984763" y="60725"/>
          <a:ext cx="1704213" cy="1704472"/>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3D1DC-03AA-421D-AB97-DA45177C71AA}">
      <dsp:nvSpPr>
        <dsp:cNvPr id="0" name=""/>
        <dsp:cNvSpPr/>
      </dsp:nvSpPr>
      <dsp:spPr>
        <a:xfrm>
          <a:off x="1361450" y="676092"/>
          <a:ext cx="946998" cy="4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Inform</a:t>
          </a:r>
        </a:p>
      </dsp:txBody>
      <dsp:txXfrm>
        <a:off x="1361450" y="676092"/>
        <a:ext cx="946998" cy="473385"/>
      </dsp:txXfrm>
    </dsp:sp>
    <dsp:sp modelId="{96293411-B34B-45B7-A435-8300F5F52CCD}">
      <dsp:nvSpPr>
        <dsp:cNvPr id="0" name=""/>
        <dsp:cNvSpPr/>
      </dsp:nvSpPr>
      <dsp:spPr>
        <a:xfrm>
          <a:off x="511423" y="1040071"/>
          <a:ext cx="1704213" cy="1704472"/>
        </a:xfrm>
        <a:prstGeom prst="leftCircularArrow">
          <a:avLst>
            <a:gd name="adj1" fmla="val 10980"/>
            <a:gd name="adj2" fmla="val 1142322"/>
            <a:gd name="adj3" fmla="val 6300000"/>
            <a:gd name="adj4" fmla="val 18900000"/>
            <a:gd name="adj5" fmla="val 12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06EDC-6127-4668-9628-D918AB125D66}">
      <dsp:nvSpPr>
        <dsp:cNvPr id="0" name=""/>
        <dsp:cNvSpPr/>
      </dsp:nvSpPr>
      <dsp:spPr>
        <a:xfrm>
          <a:off x="890031" y="1661102"/>
          <a:ext cx="946998" cy="4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Persuade</a:t>
          </a:r>
        </a:p>
      </dsp:txBody>
      <dsp:txXfrm>
        <a:off x="890031" y="1661102"/>
        <a:ext cx="946998" cy="473385"/>
      </dsp:txXfrm>
    </dsp:sp>
    <dsp:sp modelId="{0BDA1E3A-F2B9-4458-84F8-6BB9B63FEFC6}">
      <dsp:nvSpPr>
        <dsp:cNvPr id="0" name=""/>
        <dsp:cNvSpPr/>
      </dsp:nvSpPr>
      <dsp:spPr>
        <a:xfrm>
          <a:off x="1106058" y="2136613"/>
          <a:ext cx="1464183" cy="1464769"/>
        </a:xfrm>
        <a:prstGeom prst="blockArc">
          <a:avLst>
            <a:gd name="adj1" fmla="val 13500000"/>
            <a:gd name="adj2" fmla="val 10800000"/>
            <a:gd name="adj3" fmla="val 127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14F8B-AAAB-41C9-A29D-1FBEBF1CE0AF}">
      <dsp:nvSpPr>
        <dsp:cNvPr id="0" name=""/>
        <dsp:cNvSpPr/>
      </dsp:nvSpPr>
      <dsp:spPr>
        <a:xfrm>
          <a:off x="1363690" y="2647530"/>
          <a:ext cx="946998" cy="4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Move to Action</a:t>
          </a:r>
        </a:p>
      </dsp:txBody>
      <dsp:txXfrm>
        <a:off x="1363690" y="2647530"/>
        <a:ext cx="946998" cy="473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637AB-D6E4-4263-818F-835C99348572}">
      <dsp:nvSpPr>
        <dsp:cNvPr id="0" name=""/>
        <dsp:cNvSpPr/>
      </dsp:nvSpPr>
      <dsp:spPr>
        <a:xfrm>
          <a:off x="984763" y="287071"/>
          <a:ext cx="1704213" cy="1704472"/>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3D1DC-03AA-421D-AB97-DA45177C71AA}">
      <dsp:nvSpPr>
        <dsp:cNvPr id="0" name=""/>
        <dsp:cNvSpPr/>
      </dsp:nvSpPr>
      <dsp:spPr>
        <a:xfrm>
          <a:off x="1361450" y="902437"/>
          <a:ext cx="946998" cy="4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Inform</a:t>
          </a:r>
        </a:p>
      </dsp:txBody>
      <dsp:txXfrm>
        <a:off x="1361450" y="902437"/>
        <a:ext cx="946998" cy="473385"/>
      </dsp:txXfrm>
    </dsp:sp>
    <dsp:sp modelId="{96293411-B34B-45B7-A435-8300F5F52CCD}">
      <dsp:nvSpPr>
        <dsp:cNvPr id="0" name=""/>
        <dsp:cNvSpPr/>
      </dsp:nvSpPr>
      <dsp:spPr>
        <a:xfrm>
          <a:off x="511423" y="1266417"/>
          <a:ext cx="1704213" cy="1704472"/>
        </a:xfrm>
        <a:prstGeom prst="leftCircularArrow">
          <a:avLst>
            <a:gd name="adj1" fmla="val 10980"/>
            <a:gd name="adj2" fmla="val 1142322"/>
            <a:gd name="adj3" fmla="val 6300000"/>
            <a:gd name="adj4" fmla="val 18900000"/>
            <a:gd name="adj5" fmla="val 12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06EDC-6127-4668-9628-D918AB125D66}">
      <dsp:nvSpPr>
        <dsp:cNvPr id="0" name=""/>
        <dsp:cNvSpPr/>
      </dsp:nvSpPr>
      <dsp:spPr>
        <a:xfrm>
          <a:off x="890031" y="1887448"/>
          <a:ext cx="946998" cy="4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Persuade</a:t>
          </a:r>
        </a:p>
      </dsp:txBody>
      <dsp:txXfrm>
        <a:off x="890031" y="1887448"/>
        <a:ext cx="946998" cy="473385"/>
      </dsp:txXfrm>
    </dsp:sp>
    <dsp:sp modelId="{0BDA1E3A-F2B9-4458-84F8-6BB9B63FEFC6}">
      <dsp:nvSpPr>
        <dsp:cNvPr id="0" name=""/>
        <dsp:cNvSpPr/>
      </dsp:nvSpPr>
      <dsp:spPr>
        <a:xfrm>
          <a:off x="1106058" y="2362958"/>
          <a:ext cx="1464183" cy="1464769"/>
        </a:xfrm>
        <a:prstGeom prst="blockArc">
          <a:avLst>
            <a:gd name="adj1" fmla="val 13500000"/>
            <a:gd name="adj2" fmla="val 10800000"/>
            <a:gd name="adj3" fmla="val 127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14F8B-AAAB-41C9-A29D-1FBEBF1CE0AF}">
      <dsp:nvSpPr>
        <dsp:cNvPr id="0" name=""/>
        <dsp:cNvSpPr/>
      </dsp:nvSpPr>
      <dsp:spPr>
        <a:xfrm>
          <a:off x="1363690" y="2873875"/>
          <a:ext cx="946998" cy="4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Move to Action</a:t>
          </a:r>
        </a:p>
      </dsp:txBody>
      <dsp:txXfrm>
        <a:off x="1363690" y="2873875"/>
        <a:ext cx="946998" cy="473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637AB-D6E4-4263-818F-835C99348572}">
      <dsp:nvSpPr>
        <dsp:cNvPr id="0" name=""/>
        <dsp:cNvSpPr/>
      </dsp:nvSpPr>
      <dsp:spPr>
        <a:xfrm>
          <a:off x="1325312" y="0"/>
          <a:ext cx="1921727" cy="1922020"/>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3D1DC-03AA-421D-AB97-DA45177C71AA}">
      <dsp:nvSpPr>
        <dsp:cNvPr id="0" name=""/>
        <dsp:cNvSpPr/>
      </dsp:nvSpPr>
      <dsp:spPr>
        <a:xfrm>
          <a:off x="1750077" y="693907"/>
          <a:ext cx="1067867" cy="53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Inform</a:t>
          </a:r>
        </a:p>
      </dsp:txBody>
      <dsp:txXfrm>
        <a:off x="1750077" y="693907"/>
        <a:ext cx="1067867" cy="533805"/>
      </dsp:txXfrm>
    </dsp:sp>
    <dsp:sp modelId="{96293411-B34B-45B7-A435-8300F5F52CCD}">
      <dsp:nvSpPr>
        <dsp:cNvPr id="0" name=""/>
        <dsp:cNvSpPr/>
      </dsp:nvSpPr>
      <dsp:spPr>
        <a:xfrm>
          <a:off x="791559" y="1104343"/>
          <a:ext cx="1921727" cy="1922020"/>
        </a:xfrm>
        <a:prstGeom prst="leftCircularArrow">
          <a:avLst>
            <a:gd name="adj1" fmla="val 10980"/>
            <a:gd name="adj2" fmla="val 1142322"/>
            <a:gd name="adj3" fmla="val 6300000"/>
            <a:gd name="adj4" fmla="val 18900000"/>
            <a:gd name="adj5" fmla="val 12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06EDC-6127-4668-9628-D918AB125D66}">
      <dsp:nvSpPr>
        <dsp:cNvPr id="0" name=""/>
        <dsp:cNvSpPr/>
      </dsp:nvSpPr>
      <dsp:spPr>
        <a:xfrm>
          <a:off x="1218489" y="1804638"/>
          <a:ext cx="1067867" cy="53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Persuade</a:t>
          </a:r>
        </a:p>
      </dsp:txBody>
      <dsp:txXfrm>
        <a:off x="1218489" y="1804638"/>
        <a:ext cx="1067867" cy="533805"/>
      </dsp:txXfrm>
    </dsp:sp>
    <dsp:sp modelId="{0BDA1E3A-F2B9-4458-84F8-6BB9B63FEFC6}">
      <dsp:nvSpPr>
        <dsp:cNvPr id="0" name=""/>
        <dsp:cNvSpPr/>
      </dsp:nvSpPr>
      <dsp:spPr>
        <a:xfrm>
          <a:off x="1462089" y="2340840"/>
          <a:ext cx="1651061" cy="1651723"/>
        </a:xfrm>
        <a:prstGeom prst="blockArc">
          <a:avLst>
            <a:gd name="adj1" fmla="val 13500000"/>
            <a:gd name="adj2" fmla="val 10800000"/>
            <a:gd name="adj3" fmla="val 127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14F8B-AAAB-41C9-A29D-1FBEBF1CE0AF}">
      <dsp:nvSpPr>
        <dsp:cNvPr id="0" name=""/>
        <dsp:cNvSpPr/>
      </dsp:nvSpPr>
      <dsp:spPr>
        <a:xfrm>
          <a:off x="1752603" y="2916967"/>
          <a:ext cx="1067867" cy="53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Move to Action</a:t>
          </a:r>
        </a:p>
      </dsp:txBody>
      <dsp:txXfrm>
        <a:off x="1752603" y="2916967"/>
        <a:ext cx="1067867" cy="533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06603-CCAF-4E99-A01B-3EAE0F597FA0}">
      <dsp:nvSpPr>
        <dsp:cNvPr id="0" name=""/>
        <dsp:cNvSpPr/>
      </dsp:nvSpPr>
      <dsp:spPr>
        <a:xfrm rot="16200000">
          <a:off x="1028699" y="-1028699"/>
          <a:ext cx="2028825" cy="4086225"/>
        </a:xfrm>
        <a:prstGeom prst="round1Rect">
          <a:avLst/>
        </a:prstGeom>
        <a:solidFill>
          <a:schemeClr val="accent6">
            <a:lumMod val="40000"/>
            <a:lumOff val="6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endParaRPr lang="en-US" sz="1800" kern="1200"/>
        </a:p>
      </dsp:txBody>
      <dsp:txXfrm rot="5400000">
        <a:off x="0" y="0"/>
        <a:ext cx="4086225" cy="1521618"/>
      </dsp:txXfrm>
    </dsp:sp>
    <dsp:sp modelId="{161FF0B3-F373-4B52-8B37-94DB05CF0C99}">
      <dsp:nvSpPr>
        <dsp:cNvPr id="0" name=""/>
        <dsp:cNvSpPr/>
      </dsp:nvSpPr>
      <dsp:spPr>
        <a:xfrm>
          <a:off x="4086225" y="0"/>
          <a:ext cx="4086225" cy="2028825"/>
        </a:xfrm>
        <a:prstGeom prst="round1Rect">
          <a:avLst/>
        </a:prstGeom>
        <a:solidFill>
          <a:schemeClr val="accent3">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086225" y="0"/>
        <a:ext cx="4086225" cy="1521618"/>
      </dsp:txXfrm>
    </dsp:sp>
    <dsp:sp modelId="{A16AA042-7BD8-4487-BC3C-04534DCFFF86}">
      <dsp:nvSpPr>
        <dsp:cNvPr id="0" name=""/>
        <dsp:cNvSpPr/>
      </dsp:nvSpPr>
      <dsp:spPr>
        <a:xfrm rot="10800000">
          <a:off x="0" y="2028825"/>
          <a:ext cx="4086225" cy="2028825"/>
        </a:xfrm>
        <a:prstGeom prst="round1Rect">
          <a:avLst/>
        </a:prstGeom>
        <a:solidFill>
          <a:schemeClr val="accent4">
            <a:lumMod val="40000"/>
            <a:lumOff val="60000"/>
            <a:alpha val="6313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0" y="2536031"/>
        <a:ext cx="4086225" cy="1521618"/>
      </dsp:txXfrm>
    </dsp:sp>
    <dsp:sp modelId="{25E18AD9-E158-4BF6-8893-CBC867890512}">
      <dsp:nvSpPr>
        <dsp:cNvPr id="0" name=""/>
        <dsp:cNvSpPr/>
      </dsp:nvSpPr>
      <dsp:spPr>
        <a:xfrm rot="5400000">
          <a:off x="5114924" y="1000125"/>
          <a:ext cx="2028825" cy="4086225"/>
        </a:xfrm>
        <a:prstGeom prst="round1Rect">
          <a:avLst/>
        </a:prstGeom>
        <a:solidFill>
          <a:schemeClr val="accent5">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4086225" y="2536031"/>
        <a:ext cx="4086225" cy="1521618"/>
      </dsp:txXfrm>
    </dsp:sp>
    <dsp:sp modelId="{8EA98EDC-D182-41AA-8E3C-4261B7863071}">
      <dsp:nvSpPr>
        <dsp:cNvPr id="0" name=""/>
        <dsp:cNvSpPr/>
      </dsp:nvSpPr>
      <dsp:spPr>
        <a:xfrm>
          <a:off x="2860357" y="1521618"/>
          <a:ext cx="2451735" cy="1014412"/>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Components of an Advocacy Message</a:t>
          </a:r>
        </a:p>
      </dsp:txBody>
      <dsp:txXfrm>
        <a:off x="2909877" y="1571138"/>
        <a:ext cx="2352695" cy="915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06603-CCAF-4E99-A01B-3EAE0F597FA0}">
      <dsp:nvSpPr>
        <dsp:cNvPr id="0" name=""/>
        <dsp:cNvSpPr/>
      </dsp:nvSpPr>
      <dsp:spPr>
        <a:xfrm rot="16200000">
          <a:off x="121443" y="-121443"/>
          <a:ext cx="2028825" cy="2271712"/>
        </a:xfrm>
        <a:prstGeom prst="round1Rect">
          <a:avLst/>
        </a:prstGeom>
        <a:solidFill>
          <a:schemeClr val="accent6">
            <a:lumMod val="40000"/>
            <a:lumOff val="6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kern="1200" dirty="0">
              <a:solidFill>
                <a:schemeClr val="tx1"/>
              </a:solidFill>
            </a:rPr>
            <a:t>What is the issue?</a:t>
          </a:r>
        </a:p>
      </dsp:txBody>
      <dsp:txXfrm rot="5400000">
        <a:off x="-1" y="1"/>
        <a:ext cx="2271712" cy="1521618"/>
      </dsp:txXfrm>
    </dsp:sp>
    <dsp:sp modelId="{161FF0B3-F373-4B52-8B37-94DB05CF0C99}">
      <dsp:nvSpPr>
        <dsp:cNvPr id="0" name=""/>
        <dsp:cNvSpPr/>
      </dsp:nvSpPr>
      <dsp:spPr>
        <a:xfrm>
          <a:off x="2271712" y="0"/>
          <a:ext cx="2271712" cy="2028825"/>
        </a:xfrm>
        <a:prstGeom prst="round1Rect">
          <a:avLst/>
        </a:prstGeom>
        <a:solidFill>
          <a:schemeClr val="accent3">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Why should the target audience care?</a:t>
          </a:r>
        </a:p>
      </dsp:txBody>
      <dsp:txXfrm>
        <a:off x="2271712" y="0"/>
        <a:ext cx="2271712" cy="1521618"/>
      </dsp:txXfrm>
    </dsp:sp>
    <dsp:sp modelId="{A16AA042-7BD8-4487-BC3C-04534DCFFF86}">
      <dsp:nvSpPr>
        <dsp:cNvPr id="0" name=""/>
        <dsp:cNvSpPr/>
      </dsp:nvSpPr>
      <dsp:spPr>
        <a:xfrm rot="10800000">
          <a:off x="0" y="2028825"/>
          <a:ext cx="2271712" cy="2028825"/>
        </a:xfrm>
        <a:prstGeom prst="round1Rect">
          <a:avLst/>
        </a:prstGeom>
        <a:solidFill>
          <a:schemeClr val="accent4">
            <a:lumMod val="40000"/>
            <a:lumOff val="60000"/>
            <a:alpha val="6313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What is the solution and its impact?</a:t>
          </a:r>
        </a:p>
      </dsp:txBody>
      <dsp:txXfrm rot="10800000">
        <a:off x="0" y="2536031"/>
        <a:ext cx="2271712" cy="1521618"/>
      </dsp:txXfrm>
    </dsp:sp>
    <dsp:sp modelId="{25E18AD9-E158-4BF6-8893-CBC867890512}">
      <dsp:nvSpPr>
        <dsp:cNvPr id="0" name=""/>
        <dsp:cNvSpPr/>
      </dsp:nvSpPr>
      <dsp:spPr>
        <a:xfrm rot="5400000">
          <a:off x="2393156" y="1907381"/>
          <a:ext cx="2028825" cy="2271712"/>
        </a:xfrm>
        <a:prstGeom prst="round1Rect">
          <a:avLst/>
        </a:prstGeom>
        <a:solidFill>
          <a:schemeClr val="accent5">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What </a:t>
          </a:r>
          <a:br>
            <a:rPr lang="en-US" sz="2400" kern="1200" dirty="0">
              <a:solidFill>
                <a:schemeClr val="tx1"/>
              </a:solidFill>
            </a:rPr>
          </a:br>
          <a:r>
            <a:rPr lang="en-US" sz="2400" kern="1200" dirty="0">
              <a:solidFill>
                <a:schemeClr val="tx1"/>
              </a:solidFill>
            </a:rPr>
            <a:t>should the target audience do?</a:t>
          </a:r>
        </a:p>
      </dsp:txBody>
      <dsp:txXfrm rot="-5400000">
        <a:off x="2271712" y="2536031"/>
        <a:ext cx="2271712" cy="1521618"/>
      </dsp:txXfrm>
    </dsp:sp>
    <dsp:sp modelId="{8EA98EDC-D182-41AA-8E3C-4261B7863071}">
      <dsp:nvSpPr>
        <dsp:cNvPr id="0" name=""/>
        <dsp:cNvSpPr/>
      </dsp:nvSpPr>
      <dsp:spPr>
        <a:xfrm>
          <a:off x="1590198" y="1521618"/>
          <a:ext cx="1363027" cy="1014412"/>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Components of an Advocacy Message</a:t>
          </a:r>
        </a:p>
      </dsp:txBody>
      <dsp:txXfrm>
        <a:off x="1639718" y="1571138"/>
        <a:ext cx="1263987" cy="9153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F7D889-DFF5-42C6-BCC4-C8C3B79F4A76}"/>
              </a:ext>
            </a:extLst>
          </p:cNvPr>
          <p:cNvSpPr>
            <a:spLocks noGrp="1"/>
          </p:cNvSpPr>
          <p:nvPr>
            <p:ph type="hdr" sz="quarter"/>
          </p:nvPr>
        </p:nvSpPr>
        <p:spPr>
          <a:xfrm>
            <a:off x="0" y="0"/>
            <a:ext cx="3810000" cy="481013"/>
          </a:xfrm>
          <a:prstGeom prst="rect">
            <a:avLst/>
          </a:prstGeom>
        </p:spPr>
        <p:txBody>
          <a:bodyPr vert="horz" lIns="91440" tIns="45720" rIns="91440" bIns="45720" rtlCol="0"/>
          <a:lstStyle>
            <a:lvl1pPr algn="l">
              <a:defRPr sz="1200"/>
            </a:lvl1pPr>
          </a:lstStyle>
          <a:p>
            <a:r>
              <a:rPr lang="en-US" dirty="0"/>
              <a:t>Workshop: Developing Policy Advocacy Strategies</a:t>
            </a:r>
          </a:p>
          <a:p>
            <a:endParaRPr lang="en-US" dirty="0"/>
          </a:p>
        </p:txBody>
      </p:sp>
      <p:sp>
        <p:nvSpPr>
          <p:cNvPr id="3" name="Date Placeholder 2">
            <a:extLst>
              <a:ext uri="{FF2B5EF4-FFF2-40B4-BE49-F238E27FC236}">
                <a16:creationId xmlns:a16="http://schemas.microsoft.com/office/drawing/2014/main" id="{29142F3F-61EF-401B-B5C8-EA6A1B3EC12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A385400-5EAB-48FD-B389-B74BA286DF00}" type="datetimeFigureOut">
              <a:rPr lang="en-US" smtClean="0"/>
              <a:t>2/6/2019</a:t>
            </a:fld>
            <a:endParaRPr lang="en-US"/>
          </a:p>
        </p:txBody>
      </p:sp>
      <p:sp>
        <p:nvSpPr>
          <p:cNvPr id="4" name="Footer Placeholder 3">
            <a:extLst>
              <a:ext uri="{FF2B5EF4-FFF2-40B4-BE49-F238E27FC236}">
                <a16:creationId xmlns:a16="http://schemas.microsoft.com/office/drawing/2014/main" id="{26E4DA20-62ED-4569-AAA2-317452592423}"/>
              </a:ext>
            </a:extLst>
          </p:cNvPr>
          <p:cNvSpPr>
            <a:spLocks noGrp="1"/>
          </p:cNvSpPr>
          <p:nvPr>
            <p:ph type="ftr" sz="quarter" idx="2"/>
          </p:nvPr>
        </p:nvSpPr>
        <p:spPr>
          <a:xfrm>
            <a:off x="0" y="9120188"/>
            <a:ext cx="3962400" cy="481012"/>
          </a:xfrm>
          <a:prstGeom prst="rect">
            <a:avLst/>
          </a:prstGeom>
        </p:spPr>
        <p:txBody>
          <a:bodyPr vert="horz" lIns="91440" tIns="45720" rIns="91440" bIns="45720" rtlCol="0" anchor="b"/>
          <a:lstStyle>
            <a:lvl1pPr algn="l">
              <a:defRPr sz="1200"/>
            </a:lvl1pPr>
          </a:lstStyle>
          <a:p>
            <a:r>
              <a:rPr lang="en-US" dirty="0"/>
              <a:t>Session 9. Create Effective Advocacy Communication</a:t>
            </a:r>
          </a:p>
        </p:txBody>
      </p:sp>
      <p:sp>
        <p:nvSpPr>
          <p:cNvPr id="5" name="Slide Number Placeholder 4">
            <a:extLst>
              <a:ext uri="{FF2B5EF4-FFF2-40B4-BE49-F238E27FC236}">
                <a16:creationId xmlns:a16="http://schemas.microsoft.com/office/drawing/2014/main" id="{D954F72D-ABC1-4D96-902D-3126EC34CFF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6751BB0-BECA-43FC-ACD3-3FE14B8B8434}" type="slidenum">
              <a:rPr lang="en-US" smtClean="0"/>
              <a:t>‹#›</a:t>
            </a:fld>
            <a:endParaRPr lang="en-US"/>
          </a:p>
        </p:txBody>
      </p:sp>
    </p:spTree>
    <p:extLst>
      <p:ext uri="{BB962C8B-B14F-4D97-AF65-F5344CB8AC3E}">
        <p14:creationId xmlns:p14="http://schemas.microsoft.com/office/powerpoint/2010/main" val="200707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86200" cy="481727"/>
          </a:xfrm>
          <a:prstGeom prst="rect">
            <a:avLst/>
          </a:prstGeom>
        </p:spPr>
        <p:txBody>
          <a:bodyPr vert="horz" lIns="96661" tIns="48331" rIns="96661" bIns="48331" rtlCol="0"/>
          <a:lstStyle>
            <a:lvl1pPr algn="l">
              <a:defRPr sz="1300"/>
            </a:lvl1pPr>
          </a:lstStyle>
          <a:p>
            <a:r>
              <a:rPr lang="en-US" dirty="0"/>
              <a:t>Workshop: Developing Policy Advocacy Strategies</a:t>
            </a:r>
          </a:p>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D38E9D-6C14-4BA2-AD34-BFF114727F32}" type="datetimeFigureOut">
              <a:rPr lang="en-US" smtClean="0"/>
              <a:t>2/6/2019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4143587" cy="481726"/>
          </a:xfrm>
          <a:prstGeom prst="rect">
            <a:avLst/>
          </a:prstGeom>
        </p:spPr>
        <p:txBody>
          <a:bodyPr vert="horz" lIns="96661" tIns="48331" rIns="96661" bIns="48331" rtlCol="0" anchor="b"/>
          <a:lstStyle>
            <a:lvl1pPr algn="l">
              <a:defRPr sz="1300"/>
            </a:lvl1pPr>
          </a:lstStyle>
          <a:p>
            <a:r>
              <a:rPr lang="en-US" dirty="0"/>
              <a:t>Session 9. Create Effective Advocacy Communication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79A3789-640F-4DC5-BF78-2BA226E744CD}" type="slidenum">
              <a:rPr lang="en-US" smtClean="0"/>
              <a:t>‹#›</a:t>
            </a:fld>
            <a:endParaRPr lang="en-US" dirty="0"/>
          </a:p>
        </p:txBody>
      </p:sp>
    </p:spTree>
    <p:extLst>
      <p:ext uri="{BB962C8B-B14F-4D97-AF65-F5344CB8AC3E}">
        <p14:creationId xmlns:p14="http://schemas.microsoft.com/office/powerpoint/2010/main" val="350771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524B8-2543-4B65-BB2E-AE0861D7751E}" type="slidenum">
              <a:rPr lang="en-US" smtClean="0"/>
              <a:t>2</a:t>
            </a:fld>
            <a:endParaRPr lang="en-US"/>
          </a:p>
        </p:txBody>
      </p:sp>
    </p:spTree>
    <p:extLst>
      <p:ext uri="{BB962C8B-B14F-4D97-AF65-F5344CB8AC3E}">
        <p14:creationId xmlns:p14="http://schemas.microsoft.com/office/powerpoint/2010/main" val="172435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A3789-640F-4DC5-BF78-2BA226E744CD}" type="slidenum">
              <a:rPr lang="en-US" smtClean="0"/>
              <a:t>11</a:t>
            </a:fld>
            <a:endParaRPr lang="en-US" dirty="0"/>
          </a:p>
        </p:txBody>
      </p:sp>
    </p:spTree>
    <p:extLst>
      <p:ext uri="{BB962C8B-B14F-4D97-AF65-F5344CB8AC3E}">
        <p14:creationId xmlns:p14="http://schemas.microsoft.com/office/powerpoint/2010/main" val="320142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A3789-640F-4DC5-BF78-2BA226E744CD}" type="slidenum">
              <a:rPr lang="en-US" smtClean="0"/>
              <a:t>15</a:t>
            </a:fld>
            <a:endParaRPr lang="en-US" dirty="0"/>
          </a:p>
        </p:txBody>
      </p:sp>
    </p:spTree>
    <p:extLst>
      <p:ext uri="{BB962C8B-B14F-4D97-AF65-F5344CB8AC3E}">
        <p14:creationId xmlns:p14="http://schemas.microsoft.com/office/powerpoint/2010/main" val="374273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855"/>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390900" y="38097"/>
            <a:ext cx="2438403" cy="81534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945981" y="-1962151"/>
            <a:ext cx="1257299" cy="8229600"/>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3065712" y="289719"/>
            <a:ext cx="2933700" cy="8145463"/>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55297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8229600" cy="715963"/>
          </a:xfrm>
          <a:prstGeom prst="rect">
            <a:avLst/>
          </a:prstGeom>
        </p:spPr>
        <p:txBody>
          <a:bodyPr/>
          <a:lstStyle>
            <a:lvl1pPr algn="l">
              <a:defRPr sz="36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981201"/>
            <a:ext cx="8229600" cy="3352800"/>
          </a:xfrm>
          <a:prstGeom prst="rect">
            <a:avLst/>
          </a:prstGeom>
        </p:spPr>
        <p:txBody>
          <a:bodyPr/>
          <a:lstStyle>
            <a:lvl1pPr>
              <a:lnSpc>
                <a:spcPts val="36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73401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05000"/>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978831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91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2012540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708275"/>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48037"/>
            <a:ext cx="4040188"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708275"/>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48037"/>
            <a:ext cx="4041775"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11"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2"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164042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7"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8"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264475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6"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7"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401143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19400"/>
            <a:ext cx="3008313" cy="3306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241913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3124200"/>
            <a:ext cx="8229600" cy="3001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399"/>
            <a:ext cx="5486400" cy="3051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420349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855"/>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390900" y="38097"/>
            <a:ext cx="2438403" cy="81534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120521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945981" y="-1962151"/>
            <a:ext cx="1257299" cy="8229600"/>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3065712" y="289719"/>
            <a:ext cx="2933700" cy="8145463"/>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extLst>
      <p:ext uri="{BB962C8B-B14F-4D97-AF65-F5344CB8AC3E}">
        <p14:creationId xmlns:p14="http://schemas.microsoft.com/office/powerpoint/2010/main" val="1430819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505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60855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a:prstGeom prst="rect">
            <a:avLst/>
          </a:prstGeom>
        </p:spPr>
        <p:txBody>
          <a:bodyPr/>
          <a:lstStyle>
            <a:lvl1pPr algn="l">
              <a:defRPr sz="36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2057400"/>
            <a:ext cx="8229600" cy="3001963"/>
          </a:xfrm>
          <a:prstGeom prst="rect">
            <a:avLst/>
          </a:prstGeo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5616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56806"/>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566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65988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91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6692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708275"/>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48037"/>
            <a:ext cx="4040188"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708275"/>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48037"/>
            <a:ext cx="4041775"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11"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2"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8357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7"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8"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23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6"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7"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272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56806"/>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566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19400"/>
            <a:ext cx="3008313" cy="3306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1087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399"/>
            <a:ext cx="5486400" cy="3051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7064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855"/>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390900" y="38097"/>
            <a:ext cx="2438403" cy="81534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5761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945981" y="-1962151"/>
            <a:ext cx="1257299" cy="8229600"/>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3065712" y="289719"/>
            <a:ext cx="2933700" cy="8145463"/>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2812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4927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8229600" cy="1143000"/>
          </a:xfrm>
          <a:prstGeom prst="rect">
            <a:avLst/>
          </a:prstGeom>
        </p:spPr>
        <p:txBody>
          <a:bodyPr/>
          <a:lstStyle>
            <a:lvl1pPr algn="l">
              <a:defRPr sz="36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2332037"/>
            <a:ext cx="8229600" cy="3001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54145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05000"/>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3094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91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45439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708275"/>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48037"/>
            <a:ext cx="4040188"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708275"/>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48037"/>
            <a:ext cx="4041775"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11"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2"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55488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7"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8"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4844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91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6"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7"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3877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19400"/>
            <a:ext cx="3008313" cy="3306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16495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399"/>
            <a:ext cx="5486400" cy="3051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6132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855"/>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390900" y="38097"/>
            <a:ext cx="2438403" cy="81534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89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945981" y="-1962151"/>
            <a:ext cx="1257299" cy="8229600"/>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3065712" y="289719"/>
            <a:ext cx="2933700" cy="8145463"/>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2838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708275"/>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48037"/>
            <a:ext cx="4040188"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708275"/>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48037"/>
            <a:ext cx="4041775"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11"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2"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7"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8"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6"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7"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19400"/>
            <a:ext cx="3008313" cy="3306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399"/>
            <a:ext cx="5486400" cy="3051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PC bar.jpg"/>
          <p:cNvPicPr>
            <a:picLocks noChangeAspect="1"/>
          </p:cNvPicPr>
          <p:nvPr userDrawn="1"/>
        </p:nvPicPr>
        <p:blipFill>
          <a:blip r:embed="rId13"/>
          <a:stretch>
            <a:fillRect/>
          </a:stretch>
        </p:blipFill>
        <p:spPr>
          <a:xfrm>
            <a:off x="0" y="-1"/>
            <a:ext cx="9144000" cy="516367"/>
          </a:xfrm>
          <a:prstGeom prst="rect">
            <a:avLst/>
          </a:prstGeom>
        </p:spPr>
      </p:pic>
      <p:sp>
        <p:nvSpPr>
          <p:cNvPr id="10" name="Rectangle 9"/>
          <p:cNvSpPr/>
          <p:nvPr userDrawn="1"/>
        </p:nvSpPr>
        <p:spPr>
          <a:xfrm>
            <a:off x="0" y="6629400"/>
            <a:ext cx="9144000" cy="228600"/>
          </a:xfrm>
          <a:prstGeom prst="rect">
            <a:avLst/>
          </a:prstGeom>
          <a:solidFill>
            <a:srgbClr val="137FC1"/>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nvPr userDrawn="1"/>
        </p:nvPicPr>
        <p:blipFill rotWithShape="1">
          <a:blip r:embed="rId14">
            <a:extLst>
              <a:ext uri="{28A0092B-C50C-407E-A947-70E740481C1C}">
                <a14:useLocalDpi xmlns:a14="http://schemas.microsoft.com/office/drawing/2010/main" val="0"/>
              </a:ext>
            </a:extLst>
          </a:blip>
          <a:srcRect l="8552" t="14026" r="7752" b="17613"/>
          <a:stretch/>
        </p:blipFill>
        <p:spPr bwMode="auto">
          <a:xfrm>
            <a:off x="331947" y="5884956"/>
            <a:ext cx="1765299" cy="560448"/>
          </a:xfrm>
          <a:prstGeom prst="rect">
            <a:avLst/>
          </a:prstGeom>
          <a:ln>
            <a:noFill/>
          </a:ln>
          <a:extLst>
            <a:ext uri="{53640926-AAD7-44D8-BBD7-CCE9431645EC}">
              <a14:shadowObscured xmlns:a14="http://schemas.microsoft.com/office/drawing/2010/main"/>
            </a:ext>
          </a:extLst>
        </p:spPr>
      </p:pic>
      <p:pic>
        <p:nvPicPr>
          <p:cNvPr id="16" name="Picture 15" descr="APC logo_color no background.psd"/>
          <p:cNvPicPr>
            <a:picLocks noChangeAspect="1"/>
          </p:cNvPicPr>
          <p:nvPr userDrawn="1"/>
        </p:nvPicPr>
        <p:blipFill>
          <a:blip r:embed="rId15"/>
          <a:stretch>
            <a:fillRect/>
          </a:stretch>
        </p:blipFill>
        <p:spPr>
          <a:xfrm>
            <a:off x="7836257" y="784302"/>
            <a:ext cx="899595" cy="701684"/>
          </a:xfrm>
          <a:prstGeom prst="rect">
            <a:avLst/>
          </a:prstGeom>
        </p:spPr>
      </p:pic>
      <p:pic>
        <p:nvPicPr>
          <p:cNvPr id="17" name="Picture 16"/>
          <p:cNvPicPr>
            <a:picLocks noChangeAspect="1"/>
          </p:cNvPicPr>
          <p:nvPr userDrawn="1"/>
        </p:nvPicPr>
        <p:blipFill rotWithShape="1">
          <a:blip r:embed="rId16">
            <a:extLst>
              <a:ext uri="{28A0092B-C50C-407E-A947-70E740481C1C}">
                <a14:useLocalDpi xmlns:a14="http://schemas.microsoft.com/office/drawing/2010/main" val="0"/>
              </a:ext>
            </a:extLst>
          </a:blip>
          <a:srcRect r="8555"/>
          <a:stretch/>
        </p:blipFill>
        <p:spPr>
          <a:xfrm>
            <a:off x="2709306" y="5745436"/>
            <a:ext cx="1066800" cy="686583"/>
          </a:xfrm>
          <a:prstGeom prst="rect">
            <a:avLst/>
          </a:prstGeom>
          <a:ln>
            <a:noFill/>
          </a:ln>
        </p:spPr>
      </p:pic>
      <p:pic>
        <p:nvPicPr>
          <p:cNvPr id="18" name="Picture 17" descr="rti_logo_text_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743176" y="5878349"/>
            <a:ext cx="1337945" cy="567055"/>
          </a:xfrm>
          <a:prstGeom prst="rect">
            <a:avLst/>
          </a:prstGeom>
          <a:noFill/>
          <a:ln>
            <a:noFill/>
          </a:ln>
        </p:spPr>
      </p:pic>
      <p:pic>
        <p:nvPicPr>
          <p:cNvPr id="19" name="Picture 18" descr="fhi logo no background.psd"/>
          <p:cNvPicPr/>
          <p:nvPr userDrawn="1"/>
        </p:nvPicPr>
        <p:blipFill>
          <a:blip r:embed="rId18">
            <a:extLst>
              <a:ext uri="{28A0092B-C50C-407E-A947-70E740481C1C}">
                <a14:useLocalDpi xmlns:a14="http://schemas.microsoft.com/office/drawing/2010/main" val="0"/>
              </a:ext>
            </a:extLst>
          </a:blip>
          <a:stretch>
            <a:fillRect/>
          </a:stretch>
        </p:blipFill>
        <p:spPr>
          <a:xfrm>
            <a:off x="7693182" y="5912003"/>
            <a:ext cx="1118870" cy="476985"/>
          </a:xfrm>
          <a:prstGeom prst="rect">
            <a:avLst/>
          </a:prstGeom>
        </p:spPr>
      </p:pic>
      <p:pic>
        <p:nvPicPr>
          <p:cNvPr id="20" name="Picture 19"/>
          <p:cNvPicPr/>
          <p:nvPr userDrawn="1"/>
        </p:nvPicPr>
        <p:blipFill>
          <a:blip r:embed="rId19">
            <a:extLst>
              <a:ext uri="{28A0092B-C50C-407E-A947-70E740481C1C}">
                <a14:useLocalDpi xmlns:a14="http://schemas.microsoft.com/office/drawing/2010/main" val="0"/>
              </a:ext>
            </a:extLst>
          </a:blip>
          <a:stretch>
            <a:fillRect/>
          </a:stretch>
        </p:blipFill>
        <p:spPr>
          <a:xfrm>
            <a:off x="4388166" y="5893907"/>
            <a:ext cx="742950" cy="5359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PC bar.jpg"/>
          <p:cNvPicPr>
            <a:picLocks noChangeAspect="1"/>
          </p:cNvPicPr>
          <p:nvPr userDrawn="1"/>
        </p:nvPicPr>
        <p:blipFill>
          <a:blip r:embed="rId13"/>
          <a:stretch>
            <a:fillRect/>
          </a:stretch>
        </p:blipFill>
        <p:spPr>
          <a:xfrm>
            <a:off x="0" y="-1"/>
            <a:ext cx="9144000" cy="516367"/>
          </a:xfrm>
          <a:prstGeom prst="rect">
            <a:avLst/>
          </a:prstGeom>
        </p:spPr>
      </p:pic>
      <p:sp>
        <p:nvSpPr>
          <p:cNvPr id="10" name="Rectangle 9"/>
          <p:cNvSpPr/>
          <p:nvPr userDrawn="1"/>
        </p:nvSpPr>
        <p:spPr>
          <a:xfrm>
            <a:off x="0" y="6629400"/>
            <a:ext cx="9144000" cy="228600"/>
          </a:xfrm>
          <a:prstGeom prst="rect">
            <a:avLst/>
          </a:prstGeom>
          <a:solidFill>
            <a:srgbClr val="137FC1"/>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99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PC bar.jpg"/>
          <p:cNvPicPr>
            <a:picLocks noChangeAspect="1"/>
          </p:cNvPicPr>
          <p:nvPr userDrawn="1"/>
        </p:nvPicPr>
        <p:blipFill>
          <a:blip r:embed="rId13"/>
          <a:stretch>
            <a:fillRect/>
          </a:stretch>
        </p:blipFill>
        <p:spPr>
          <a:xfrm>
            <a:off x="0" y="-1"/>
            <a:ext cx="9144000" cy="516367"/>
          </a:xfrm>
          <a:prstGeom prst="rect">
            <a:avLst/>
          </a:prstGeom>
        </p:spPr>
      </p:pic>
      <p:sp>
        <p:nvSpPr>
          <p:cNvPr id="10" name="Rectangle 9"/>
          <p:cNvSpPr/>
          <p:nvPr userDrawn="1"/>
        </p:nvSpPr>
        <p:spPr>
          <a:xfrm>
            <a:off x="0" y="6629400"/>
            <a:ext cx="9144000" cy="228600"/>
          </a:xfrm>
          <a:prstGeom prst="rect">
            <a:avLst/>
          </a:prstGeom>
          <a:solidFill>
            <a:srgbClr val="137FC1"/>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04227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PC bar.jpg"/>
          <p:cNvPicPr>
            <a:picLocks noChangeAspect="1"/>
          </p:cNvPicPr>
          <p:nvPr userDrawn="1"/>
        </p:nvPicPr>
        <p:blipFill>
          <a:blip r:embed="rId13"/>
          <a:stretch>
            <a:fillRect/>
          </a:stretch>
        </p:blipFill>
        <p:spPr>
          <a:xfrm>
            <a:off x="0" y="-1"/>
            <a:ext cx="9144000" cy="516367"/>
          </a:xfrm>
          <a:prstGeom prst="rect">
            <a:avLst/>
          </a:prstGeom>
        </p:spPr>
      </p:pic>
      <p:sp>
        <p:nvSpPr>
          <p:cNvPr id="10" name="Rectangle 9"/>
          <p:cNvSpPr/>
          <p:nvPr userDrawn="1"/>
        </p:nvSpPr>
        <p:spPr>
          <a:xfrm>
            <a:off x="0" y="6629400"/>
            <a:ext cx="9144000" cy="228600"/>
          </a:xfrm>
          <a:prstGeom prst="rect">
            <a:avLst/>
          </a:prstGeom>
          <a:solidFill>
            <a:srgbClr val="137FC1"/>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3224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458200" cy="1447800"/>
          </a:xfrm>
        </p:spPr>
        <p:txBody>
          <a:bodyPr>
            <a:noAutofit/>
          </a:bodyPr>
          <a:lstStyle/>
          <a:p>
            <a:r>
              <a:rPr lang="en-US" b="1" dirty="0"/>
              <a:t>Create Effective Advocacy Communication</a:t>
            </a:r>
            <a:br>
              <a:rPr lang="en-US" b="1" dirty="0"/>
            </a:b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Activity—Developing Advocacy Messages</a:t>
            </a:r>
          </a:p>
        </p:txBody>
      </p:sp>
      <p:graphicFrame>
        <p:nvGraphicFramePr>
          <p:cNvPr id="19" name="Diagram 18" descr="Table with the components of an advocacy message including: What is the issue?, Why should the target audience care?, What is the solution and its impact on the problem?, and What specifically should the target audience do?"/>
          <p:cNvGraphicFramePr/>
          <p:nvPr>
            <p:extLst>
              <p:ext uri="{D42A27DB-BD31-4B8C-83A1-F6EECF244321}">
                <p14:modId xmlns:p14="http://schemas.microsoft.com/office/powerpoint/2010/main" val="2093429284"/>
              </p:ext>
            </p:extLst>
          </p:nvPr>
        </p:nvGraphicFramePr>
        <p:xfrm>
          <a:off x="485775" y="1828800"/>
          <a:ext cx="8172450" cy="405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 Box 2"/>
          <p:cNvSpPr txBox="1">
            <a:spLocks noChangeArrowheads="1"/>
          </p:cNvSpPr>
          <p:nvPr/>
        </p:nvSpPr>
        <p:spPr bwMode="auto">
          <a:xfrm>
            <a:off x="914400" y="2353943"/>
            <a:ext cx="3268980" cy="554673"/>
          </a:xfrm>
          <a:prstGeom prst="rect">
            <a:avLst/>
          </a:prstGeom>
          <a:noFill/>
          <a:ln w="9525">
            <a:noFill/>
            <a:miter lim="800000"/>
            <a:headEnd/>
            <a:tailEnd/>
          </a:ln>
        </p:spPr>
        <p:txBody>
          <a:bodyPr rot="0" vert="horz" wrap="square" lIns="91440" tIns="45720" rIns="91440" bIns="45720" anchor="t" anchorCtr="0">
            <a:noAutofit/>
          </a:bodyPr>
          <a:lstStyle/>
          <a:p>
            <a:pPr algn="ctr">
              <a:lnSpc>
                <a:spcPts val="3000"/>
              </a:lnSpc>
            </a:pPr>
            <a:r>
              <a:rPr lang="en-US" sz="2800" dirty="0">
                <a:latin typeface="Calibri" panose="020F0502020204030204" pitchFamily="34" charset="0"/>
                <a:ea typeface="Calibri" panose="020F0502020204030204" pitchFamily="34" charset="0"/>
                <a:cs typeface="Times New Roman" panose="02020603050405020304" pitchFamily="18" charset="0"/>
              </a:rPr>
              <a:t>What is the issue?</a:t>
            </a:r>
          </a:p>
        </p:txBody>
      </p:sp>
      <p:sp>
        <p:nvSpPr>
          <p:cNvPr id="21" name="Text Box 2"/>
          <p:cNvSpPr txBox="1">
            <a:spLocks noChangeArrowheads="1"/>
          </p:cNvSpPr>
          <p:nvPr/>
        </p:nvSpPr>
        <p:spPr bwMode="auto">
          <a:xfrm>
            <a:off x="4838700" y="2116612"/>
            <a:ext cx="3268980" cy="1029335"/>
          </a:xfrm>
          <a:prstGeom prst="rect">
            <a:avLst/>
          </a:prstGeom>
          <a:noFill/>
          <a:ln w="9525">
            <a:noFill/>
            <a:miter lim="800000"/>
            <a:headEnd/>
            <a:tailEnd/>
          </a:ln>
        </p:spPr>
        <p:txBody>
          <a:bodyPr rot="0" vert="horz" wrap="square" lIns="91440" tIns="45720" rIns="91440" bIns="45720" anchor="t" anchorCtr="0">
            <a:noAutofit/>
          </a:bodyPr>
          <a:lstStyle/>
          <a:p>
            <a:pPr algn="ctr">
              <a:lnSpc>
                <a:spcPts val="3000"/>
              </a:lnSpc>
            </a:pPr>
            <a:r>
              <a:rPr lang="en-US" sz="2800" dirty="0">
                <a:latin typeface="Calibri" panose="020F0502020204030204" pitchFamily="34" charset="0"/>
                <a:ea typeface="Calibri" panose="020F0502020204030204" pitchFamily="34" charset="0"/>
                <a:cs typeface="Times New Roman" panose="02020603050405020304" pitchFamily="18" charset="0"/>
              </a:rPr>
              <a:t>Why should the target audience care?</a:t>
            </a:r>
          </a:p>
        </p:txBody>
      </p:sp>
      <p:sp>
        <p:nvSpPr>
          <p:cNvPr id="22" name="Text Box 2"/>
          <p:cNvSpPr txBox="1">
            <a:spLocks noChangeArrowheads="1"/>
          </p:cNvSpPr>
          <p:nvPr/>
        </p:nvSpPr>
        <p:spPr bwMode="auto">
          <a:xfrm>
            <a:off x="941319" y="4426412"/>
            <a:ext cx="3200400" cy="1340817"/>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ts val="3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What is the solution and its impact on the problem?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p:cNvSpPr txBox="1">
            <a:spLocks noChangeArrowheads="1"/>
          </p:cNvSpPr>
          <p:nvPr/>
        </p:nvSpPr>
        <p:spPr bwMode="auto">
          <a:xfrm>
            <a:off x="5029200" y="4402440"/>
            <a:ext cx="3326130" cy="1388760"/>
          </a:xfrm>
          <a:prstGeom prst="rect">
            <a:avLst/>
          </a:prstGeom>
          <a:noFill/>
          <a:ln w="9525">
            <a:noFill/>
            <a:miter lim="800000"/>
            <a:headEnd/>
            <a:tailEnd/>
          </a:ln>
        </p:spPr>
        <p:txBody>
          <a:bodyPr rot="0" vert="horz" wrap="square" lIns="91440" tIns="45720" rIns="91440" bIns="45720" anchor="t" anchorCtr="0">
            <a:noAutofit/>
          </a:bodyPr>
          <a:lstStyle/>
          <a:p>
            <a:pPr algn="ctr">
              <a:lnSpc>
                <a:spcPts val="3000"/>
              </a:lnSpc>
            </a:pPr>
            <a:r>
              <a:rPr lang="en-US" sz="2800" dirty="0">
                <a:latin typeface="Calibri" panose="020F0502020204030204" pitchFamily="34" charset="0"/>
                <a:ea typeface="Calibri" panose="020F0502020204030204" pitchFamily="34" charset="0"/>
                <a:cs typeface="Times New Roman" panose="02020603050405020304" pitchFamily="18" charset="0"/>
              </a:rPr>
              <a:t>What specifically should the target audience do?</a:t>
            </a:r>
          </a:p>
        </p:txBody>
      </p:sp>
    </p:spTree>
    <p:extLst>
      <p:ext uri="{BB962C8B-B14F-4D97-AF65-F5344CB8AC3E}">
        <p14:creationId xmlns:p14="http://schemas.microsoft.com/office/powerpoint/2010/main" val="411696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8458200" cy="715963"/>
          </a:xfrm>
        </p:spPr>
        <p:txBody>
          <a:bodyPr/>
          <a:lstStyle/>
          <a:p>
            <a:r>
              <a:rPr lang="en-US" dirty="0"/>
              <a:t>Characteristics of Effective Communication</a:t>
            </a:r>
          </a:p>
        </p:txBody>
      </p:sp>
      <p:sp>
        <p:nvSpPr>
          <p:cNvPr id="3" name="Content Placeholder 2"/>
          <p:cNvSpPr>
            <a:spLocks noGrp="1"/>
          </p:cNvSpPr>
          <p:nvPr>
            <p:ph idx="1"/>
          </p:nvPr>
        </p:nvSpPr>
        <p:spPr>
          <a:xfrm>
            <a:off x="457200" y="1600200"/>
            <a:ext cx="8229600" cy="4572000"/>
          </a:xfrm>
        </p:spPr>
        <p:txBody>
          <a:bodyPr/>
          <a:lstStyle/>
          <a:p>
            <a:pPr>
              <a:lnSpc>
                <a:spcPct val="100000"/>
              </a:lnSpc>
            </a:pPr>
            <a:r>
              <a:rPr lang="en-US" sz="2400" dirty="0"/>
              <a:t>Simple</a:t>
            </a:r>
          </a:p>
          <a:p>
            <a:pPr>
              <a:lnSpc>
                <a:spcPct val="100000"/>
              </a:lnSpc>
            </a:pPr>
            <a:r>
              <a:rPr lang="en-US" sz="2400" dirty="0"/>
              <a:t>Focused</a:t>
            </a:r>
          </a:p>
          <a:p>
            <a:pPr>
              <a:lnSpc>
                <a:spcPct val="100000"/>
              </a:lnSpc>
            </a:pPr>
            <a:r>
              <a:rPr lang="en-US" sz="2400" dirty="0"/>
              <a:t>Concise/brief</a:t>
            </a:r>
          </a:p>
          <a:p>
            <a:pPr>
              <a:lnSpc>
                <a:spcPct val="100000"/>
              </a:lnSpc>
            </a:pPr>
            <a:r>
              <a:rPr lang="en-US" sz="2400" dirty="0"/>
              <a:t>Solution-oriented</a:t>
            </a:r>
          </a:p>
          <a:p>
            <a:pPr>
              <a:lnSpc>
                <a:spcPct val="100000"/>
              </a:lnSpc>
            </a:pPr>
            <a:r>
              <a:rPr lang="en-US" sz="2400" dirty="0"/>
              <a:t>Supported by evidence</a:t>
            </a:r>
          </a:p>
          <a:p>
            <a:pPr>
              <a:lnSpc>
                <a:spcPct val="100000"/>
              </a:lnSpc>
            </a:pPr>
            <a:r>
              <a:rPr lang="en-US" sz="2400" dirty="0"/>
              <a:t>Addresses a key interest of the target audience</a:t>
            </a:r>
          </a:p>
          <a:p>
            <a:pPr>
              <a:lnSpc>
                <a:spcPct val="100000"/>
              </a:lnSpc>
            </a:pPr>
            <a:r>
              <a:rPr lang="en-US" sz="2400" dirty="0"/>
              <a:t>Appropriate language</a:t>
            </a:r>
          </a:p>
          <a:p>
            <a:pPr>
              <a:lnSpc>
                <a:spcPct val="100000"/>
              </a:lnSpc>
            </a:pPr>
            <a:r>
              <a:rPr lang="en-US" sz="2400" dirty="0"/>
              <a:t>Has a clear request</a:t>
            </a:r>
          </a:p>
        </p:txBody>
      </p:sp>
      <p:pic>
        <p:nvPicPr>
          <p:cNvPr id="4" name="Picture 3" descr="Image of four people holding puzzle pieces, working together"/>
          <p:cNvPicPr>
            <a:picLocks noChangeAspect="1"/>
          </p:cNvPicPr>
          <p:nvPr/>
        </p:nvPicPr>
        <p:blipFill>
          <a:blip r:embed="rId3"/>
          <a:stretch>
            <a:fillRect/>
          </a:stretch>
        </p:blipFill>
        <p:spPr>
          <a:xfrm>
            <a:off x="5429250" y="1533899"/>
            <a:ext cx="3257550" cy="2714625"/>
          </a:xfrm>
          <a:prstGeom prst="rect">
            <a:avLst/>
          </a:prstGeom>
        </p:spPr>
      </p:pic>
      <p:sp>
        <p:nvSpPr>
          <p:cNvPr id="7" name="TextBox 6"/>
          <p:cNvSpPr txBox="1"/>
          <p:nvPr/>
        </p:nvSpPr>
        <p:spPr>
          <a:xfrm>
            <a:off x="533400" y="6230034"/>
            <a:ext cx="7010400" cy="307777"/>
          </a:xfrm>
          <a:prstGeom prst="rect">
            <a:avLst/>
          </a:prstGeom>
          <a:noFill/>
        </p:spPr>
        <p:txBody>
          <a:bodyPr wrap="square" rtlCol="0">
            <a:spAutoFit/>
          </a:bodyPr>
          <a:lstStyle/>
          <a:p>
            <a:r>
              <a:rPr lang="en-US" sz="1400" i="1" dirty="0"/>
              <a:t>Adapted from: Stronger Health Advocates, Greater Health Impacts (PATH), 2013.</a:t>
            </a:r>
          </a:p>
        </p:txBody>
      </p:sp>
    </p:spTree>
    <p:extLst>
      <p:ext uri="{BB962C8B-B14F-4D97-AF65-F5344CB8AC3E}">
        <p14:creationId xmlns:p14="http://schemas.microsoft.com/office/powerpoint/2010/main" val="36366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descr="Image of person scratching their head surrounded by a large question mark"/>
          <p:cNvPicPr>
            <a:picLocks noGrp="1" noChangeAspect="1"/>
          </p:cNvPicPr>
          <p:nvPr>
            <p:ph idx="1"/>
          </p:nvPr>
        </p:nvPicPr>
        <p:blipFill>
          <a:blip r:embed="rId2"/>
          <a:stretch>
            <a:fillRect/>
          </a:stretch>
        </p:blipFill>
        <p:spPr>
          <a:xfrm>
            <a:off x="2552700" y="1752600"/>
            <a:ext cx="4038600" cy="4038600"/>
          </a:xfrm>
          <a:ln>
            <a:solidFill>
              <a:schemeClr val="bg1">
                <a:lumMod val="85000"/>
              </a:schemeClr>
            </a:solidFill>
          </a:ln>
        </p:spPr>
      </p:pic>
    </p:spTree>
    <p:extLst>
      <p:ext uri="{BB962C8B-B14F-4D97-AF65-F5344CB8AC3E}">
        <p14:creationId xmlns:p14="http://schemas.microsoft.com/office/powerpoint/2010/main" val="382563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One-Minute Message</a:t>
            </a:r>
          </a:p>
        </p:txBody>
      </p:sp>
      <p:pic>
        <p:nvPicPr>
          <p:cNvPr id="4" name="Picture 3" descr="Image of two people standing on a Venn diagram. The left circle reads: &quot;What you want to say&quot;. The right circle reads: &quot;What they're interested in&quot;. The intersection of the two circles reads &quot;relevance&quot;"/>
          <p:cNvPicPr>
            <a:picLocks noChangeAspect="1"/>
          </p:cNvPicPr>
          <p:nvPr/>
        </p:nvPicPr>
        <p:blipFill>
          <a:blip r:embed="rId2"/>
          <a:stretch>
            <a:fillRect/>
          </a:stretch>
        </p:blipFill>
        <p:spPr>
          <a:xfrm>
            <a:off x="9395" y="2362200"/>
            <a:ext cx="4171950" cy="2883747"/>
          </a:xfrm>
          <a:prstGeom prst="rect">
            <a:avLst/>
          </a:prstGeom>
        </p:spPr>
      </p:pic>
      <p:graphicFrame>
        <p:nvGraphicFramePr>
          <p:cNvPr id="12" name="Diagram 11" descr="Table with the components of an advocacy message including: What is the issue?, Why should the target audience care?, What is the solution and its impact on the problem?, and What specifically should the target audience do?">
            <a:extLst>
              <a:ext uri="{FF2B5EF4-FFF2-40B4-BE49-F238E27FC236}">
                <a16:creationId xmlns:a16="http://schemas.microsoft.com/office/drawing/2014/main" id="{1A47E13D-824A-43C2-BEBF-A05B12A211AD}"/>
              </a:ext>
            </a:extLst>
          </p:cNvPr>
          <p:cNvGraphicFramePr/>
          <p:nvPr>
            <p:extLst>
              <p:ext uri="{D42A27DB-BD31-4B8C-83A1-F6EECF244321}">
                <p14:modId xmlns:p14="http://schemas.microsoft.com/office/powerpoint/2010/main" val="2605847367"/>
              </p:ext>
            </p:extLst>
          </p:nvPr>
        </p:nvGraphicFramePr>
        <p:xfrm>
          <a:off x="4114799" y="1828800"/>
          <a:ext cx="4543425"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09600" y="6245423"/>
            <a:ext cx="7620000" cy="307777"/>
          </a:xfrm>
          <a:prstGeom prst="rect">
            <a:avLst/>
          </a:prstGeom>
          <a:noFill/>
        </p:spPr>
        <p:txBody>
          <a:bodyPr wrap="square" rtlCol="0">
            <a:spAutoFit/>
          </a:bodyPr>
          <a:lstStyle/>
          <a:p>
            <a:pPr marL="0" lvl="1" indent="3175" defTabSz="217488">
              <a:spcBef>
                <a:spcPts val="6000"/>
              </a:spcBef>
            </a:pPr>
            <a:r>
              <a:rPr lang="en-US" sz="1400" i="1" dirty="0">
                <a:solidFill>
                  <a:prstClr val="black"/>
                </a:solidFill>
              </a:rPr>
              <a:t>Adapted from: A</a:t>
            </a:r>
            <a:r>
              <a:rPr lang="en-US" sz="1400" i="1" baseline="30000" dirty="0">
                <a:solidFill>
                  <a:prstClr val="black"/>
                </a:solidFill>
              </a:rPr>
              <a:t>2</a:t>
            </a:r>
            <a:r>
              <a:rPr lang="en-US" sz="1400" i="1" dirty="0">
                <a:solidFill>
                  <a:prstClr val="black"/>
                </a:solidFill>
              </a:rPr>
              <a:t> Analysis and Advocacy, Advocacy Training Manual, Health Policy Initiative; 2007.</a:t>
            </a:r>
          </a:p>
        </p:txBody>
      </p:sp>
    </p:spTree>
    <p:extLst>
      <p:ext uri="{BB962C8B-B14F-4D97-AF65-F5344CB8AC3E}">
        <p14:creationId xmlns:p14="http://schemas.microsoft.com/office/powerpoint/2010/main" val="336330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CEFF-E392-474A-8E4C-D97F4D520E4E}"/>
              </a:ext>
            </a:extLst>
          </p:cNvPr>
          <p:cNvSpPr>
            <a:spLocks noGrp="1"/>
          </p:cNvSpPr>
          <p:nvPr>
            <p:ph type="title"/>
          </p:nvPr>
        </p:nvSpPr>
        <p:spPr/>
        <p:txBody>
          <a:bodyPr/>
          <a:lstStyle/>
          <a:p>
            <a:r>
              <a:rPr lang="en-US" dirty="0"/>
              <a:t>What makes a speech compelling</a:t>
            </a:r>
          </a:p>
        </p:txBody>
      </p:sp>
      <p:sp>
        <p:nvSpPr>
          <p:cNvPr id="3" name="Content Placeholder 2">
            <a:extLst>
              <a:ext uri="{FF2B5EF4-FFF2-40B4-BE49-F238E27FC236}">
                <a16:creationId xmlns:a16="http://schemas.microsoft.com/office/drawing/2014/main" id="{7C828326-D3F9-461C-8A94-6813F8C824CF}"/>
              </a:ext>
            </a:extLst>
          </p:cNvPr>
          <p:cNvSpPr>
            <a:spLocks noGrp="1"/>
          </p:cNvSpPr>
          <p:nvPr>
            <p:ph idx="1"/>
          </p:nvPr>
        </p:nvSpPr>
        <p:spPr/>
        <p:txBody>
          <a:bodyPr/>
          <a:lstStyle/>
          <a:p>
            <a:r>
              <a:rPr lang="en-US" dirty="0"/>
              <a:t>Includes a “hook”</a:t>
            </a:r>
          </a:p>
          <a:p>
            <a:r>
              <a:rPr lang="en-US" dirty="0"/>
              <a:t>Shares data in a relatable way</a:t>
            </a:r>
          </a:p>
          <a:p>
            <a:r>
              <a:rPr lang="en-US" dirty="0"/>
              <a:t>Humanizes the pitch</a:t>
            </a:r>
          </a:p>
          <a:p>
            <a:r>
              <a:rPr lang="en-US" dirty="0"/>
              <a:t>Contains a “call to action”</a:t>
            </a:r>
          </a:p>
          <a:p>
            <a:pPr marL="0" indent="0">
              <a:buNone/>
            </a:pPr>
            <a:endParaRPr lang="en-US" dirty="0"/>
          </a:p>
        </p:txBody>
      </p:sp>
    </p:spTree>
    <p:extLst>
      <p:ext uri="{BB962C8B-B14F-4D97-AF65-F5344CB8AC3E}">
        <p14:creationId xmlns:p14="http://schemas.microsoft.com/office/powerpoint/2010/main" val="159627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7585-7BF1-40B4-B782-30662E3E68A7}"/>
              </a:ext>
            </a:extLst>
          </p:cNvPr>
          <p:cNvSpPr>
            <a:spLocks noGrp="1"/>
          </p:cNvSpPr>
          <p:nvPr>
            <p:ph type="title"/>
          </p:nvPr>
        </p:nvSpPr>
        <p:spPr>
          <a:xfrm>
            <a:off x="473242" y="602455"/>
            <a:ext cx="8229600" cy="464345"/>
          </a:xfrm>
        </p:spPr>
        <p:txBody>
          <a:bodyPr/>
          <a:lstStyle/>
          <a:p>
            <a:r>
              <a:rPr lang="en-US" sz="2400" dirty="0"/>
              <a:t>Identify the missing component in the example below:</a:t>
            </a:r>
            <a:br>
              <a:rPr lang="en-US" sz="2400" dirty="0"/>
            </a:br>
            <a:endParaRPr lang="en-US" sz="2400" dirty="0"/>
          </a:p>
        </p:txBody>
      </p:sp>
      <p:sp>
        <p:nvSpPr>
          <p:cNvPr id="5" name="Content Placeholder 4">
            <a:extLst>
              <a:ext uri="{FF2B5EF4-FFF2-40B4-BE49-F238E27FC236}">
                <a16:creationId xmlns:a16="http://schemas.microsoft.com/office/drawing/2014/main" id="{3D77C10D-D79C-47CE-A19E-B4A29BC8E61B}"/>
              </a:ext>
            </a:extLst>
          </p:cNvPr>
          <p:cNvSpPr>
            <a:spLocks noGrp="1"/>
          </p:cNvSpPr>
          <p:nvPr>
            <p:ph idx="1"/>
          </p:nvPr>
        </p:nvSpPr>
        <p:spPr>
          <a:xfrm>
            <a:off x="498909" y="1066800"/>
            <a:ext cx="8229600" cy="3352800"/>
          </a:xfrm>
        </p:spPr>
        <p:txBody>
          <a:bodyPr/>
          <a:lstStyle/>
          <a:p>
            <a:pPr marL="0" indent="0">
              <a:lnSpc>
                <a:spcPts val="2600"/>
              </a:lnSpc>
              <a:spcAft>
                <a:spcPts val="1200"/>
              </a:spcAft>
              <a:buNone/>
            </a:pPr>
            <a:r>
              <a:rPr lang="en-US" sz="2200" dirty="0"/>
              <a:t>Members of key populations are unlikely to go for HIV testing because of stigma, discrimination, lack of confidentiality, coercion, and fear of repercussions, in addition to a lack of appropriate health services, resources, and supplies. However, because HIV incidence and prevalence are higher in key populations, it is important that key population members get tested and then linked to care if they are HIV positive. UNAIDS recommends that HIV testing services be available in locations and settings acceptable and convenient to members of key populations, including community-based services. However in ABC land, Policy 123 issued by the Ministry of Health only permits testing by trained nurse practitioners at regional facilities. During a visit to XYZ region, Sue, a sex worker, told me she’d like to go for HIV testing, but given her work hours and the stigma she feels when she travels to the regional clinic, which is two hours away, she doesn’t think she’ll go in for testing.</a:t>
            </a:r>
          </a:p>
          <a:p>
            <a:pPr marL="0" indent="0">
              <a:buNone/>
            </a:pPr>
            <a:endParaRPr lang="en-US" dirty="0"/>
          </a:p>
        </p:txBody>
      </p:sp>
    </p:spTree>
    <p:extLst>
      <p:ext uri="{BB962C8B-B14F-4D97-AF65-F5344CB8AC3E}">
        <p14:creationId xmlns:p14="http://schemas.microsoft.com/office/powerpoint/2010/main" val="399742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Activity—Develop a One-Minute Message</a:t>
            </a:r>
          </a:p>
        </p:txBody>
      </p:sp>
      <p:sp>
        <p:nvSpPr>
          <p:cNvPr id="3" name="Content Placeholder 2"/>
          <p:cNvSpPr>
            <a:spLocks noGrp="1"/>
          </p:cNvSpPr>
          <p:nvPr>
            <p:ph idx="1"/>
          </p:nvPr>
        </p:nvSpPr>
        <p:spPr>
          <a:xfrm>
            <a:off x="457200" y="1752599"/>
            <a:ext cx="8229600" cy="4492824"/>
          </a:xfrm>
        </p:spPr>
        <p:txBody>
          <a:bodyPr/>
          <a:lstStyle/>
          <a:p>
            <a:pPr marL="0" indent="0">
              <a:buNone/>
            </a:pPr>
            <a:r>
              <a:rPr lang="en-US" sz="2800" dirty="0"/>
              <a:t>Using your current examples, develop a one-minute message (40 minutes):</a:t>
            </a:r>
          </a:p>
          <a:p>
            <a:r>
              <a:rPr lang="en-US" sz="2800" dirty="0"/>
              <a:t>Use the worksheets from the previous activities</a:t>
            </a:r>
          </a:p>
          <a:p>
            <a:r>
              <a:rPr lang="en-US" sz="2800" dirty="0"/>
              <a:t>Use the target audience from the previous activity</a:t>
            </a:r>
          </a:p>
          <a:p>
            <a:r>
              <a:rPr lang="en-US" sz="2800" dirty="0"/>
              <a:t>Decide the context</a:t>
            </a:r>
          </a:p>
          <a:p>
            <a:pPr lvl="1">
              <a:spcBef>
                <a:spcPts val="0"/>
              </a:spcBef>
            </a:pPr>
            <a:r>
              <a:rPr lang="en-US" sz="2400" dirty="0"/>
              <a:t>Time/place</a:t>
            </a:r>
          </a:p>
          <a:p>
            <a:pPr lvl="1">
              <a:spcBef>
                <a:spcPts val="0"/>
              </a:spcBef>
            </a:pPr>
            <a:r>
              <a:rPr lang="en-US" sz="2400" dirty="0"/>
              <a:t>Who is delivering the message</a:t>
            </a:r>
          </a:p>
          <a:p>
            <a:r>
              <a:rPr lang="en-US" sz="2800" dirty="0"/>
              <a:t>Role play delivery of the message</a:t>
            </a:r>
          </a:p>
        </p:txBody>
      </p:sp>
      <p:sp>
        <p:nvSpPr>
          <p:cNvPr id="7" name="TextBox 6"/>
          <p:cNvSpPr txBox="1"/>
          <p:nvPr/>
        </p:nvSpPr>
        <p:spPr>
          <a:xfrm>
            <a:off x="609600" y="6245423"/>
            <a:ext cx="7620000" cy="307777"/>
          </a:xfrm>
          <a:prstGeom prst="rect">
            <a:avLst/>
          </a:prstGeom>
          <a:noFill/>
        </p:spPr>
        <p:txBody>
          <a:bodyPr wrap="square" rtlCol="0">
            <a:spAutoFit/>
          </a:bodyPr>
          <a:lstStyle/>
          <a:p>
            <a:pPr marL="0" lvl="1" indent="3175" defTabSz="217488">
              <a:spcBef>
                <a:spcPts val="6000"/>
              </a:spcBef>
            </a:pPr>
            <a:r>
              <a:rPr lang="en-US" sz="1400" i="1" dirty="0">
                <a:solidFill>
                  <a:prstClr val="black"/>
                </a:solidFill>
              </a:rPr>
              <a:t>Adapted from: A</a:t>
            </a:r>
            <a:r>
              <a:rPr lang="en-US" sz="1400" i="1" baseline="30000" dirty="0">
                <a:solidFill>
                  <a:prstClr val="black"/>
                </a:solidFill>
              </a:rPr>
              <a:t>2</a:t>
            </a:r>
            <a:r>
              <a:rPr lang="en-US" sz="1400" i="1" dirty="0">
                <a:solidFill>
                  <a:prstClr val="black"/>
                </a:solidFill>
              </a:rPr>
              <a:t> Analysis and Advocacy, Advocacy Training Manual, Health Policy Initiative; 2007.</a:t>
            </a:r>
          </a:p>
        </p:txBody>
      </p:sp>
    </p:spTree>
    <p:extLst>
      <p:ext uri="{BB962C8B-B14F-4D97-AF65-F5344CB8AC3E}">
        <p14:creationId xmlns:p14="http://schemas.microsoft.com/office/powerpoint/2010/main" val="92391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Remember</a:t>
            </a:r>
          </a:p>
        </p:txBody>
      </p:sp>
      <p:sp>
        <p:nvSpPr>
          <p:cNvPr id="3" name="Content Placeholder 2"/>
          <p:cNvSpPr>
            <a:spLocks noGrp="1"/>
          </p:cNvSpPr>
          <p:nvPr>
            <p:ph idx="1"/>
          </p:nvPr>
        </p:nvSpPr>
        <p:spPr>
          <a:xfrm>
            <a:off x="457200" y="1676400"/>
            <a:ext cx="8458200" cy="4800600"/>
          </a:xfrm>
        </p:spPr>
        <p:txBody>
          <a:bodyPr/>
          <a:lstStyle/>
          <a:p>
            <a:r>
              <a:rPr lang="en-US" dirty="0"/>
              <a:t>Content—What information does the target audience need? What stage of the model are they in?</a:t>
            </a:r>
          </a:p>
          <a:p>
            <a:r>
              <a:rPr lang="en-US" dirty="0"/>
              <a:t>Language—use audience-appropriate language, know their interests, situation, and vocabulary</a:t>
            </a:r>
          </a:p>
          <a:p>
            <a:r>
              <a:rPr lang="en-US" dirty="0"/>
              <a:t>Select a credible messenger</a:t>
            </a:r>
          </a:p>
          <a:p>
            <a:r>
              <a:rPr lang="en-US" dirty="0"/>
              <a:t>Choose a format/medium that enhances your message</a:t>
            </a:r>
          </a:p>
          <a:p>
            <a:r>
              <a:rPr lang="en-US" dirty="0"/>
              <a:t>Pick a strategic time/place for message delivery</a:t>
            </a:r>
          </a:p>
          <a:p>
            <a:endParaRPr lang="en-US" dirty="0"/>
          </a:p>
        </p:txBody>
      </p:sp>
    </p:spTree>
    <p:extLst>
      <p:ext uri="{BB962C8B-B14F-4D97-AF65-F5344CB8AC3E}">
        <p14:creationId xmlns:p14="http://schemas.microsoft.com/office/powerpoint/2010/main" val="160448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Objectives—Session 9</a:t>
            </a:r>
          </a:p>
        </p:txBody>
      </p:sp>
      <p:sp>
        <p:nvSpPr>
          <p:cNvPr id="3" name="Content Placeholder 2"/>
          <p:cNvSpPr>
            <a:spLocks noGrp="1"/>
          </p:cNvSpPr>
          <p:nvPr>
            <p:ph idx="1"/>
          </p:nvPr>
        </p:nvSpPr>
        <p:spPr>
          <a:xfrm>
            <a:off x="457200" y="1905001"/>
            <a:ext cx="8229600" cy="3581400"/>
          </a:xfrm>
        </p:spPr>
        <p:txBody>
          <a:bodyPr/>
          <a:lstStyle/>
          <a:p>
            <a:pPr lvl="0"/>
            <a:r>
              <a:rPr lang="en-US" dirty="0"/>
              <a:t>Identify the steps to develop and deliver an effective advocacy message</a:t>
            </a:r>
          </a:p>
          <a:p>
            <a:r>
              <a:rPr lang="en-US" dirty="0"/>
              <a:t>Develop an advocacy message based </a:t>
            </a:r>
            <a:r>
              <a:rPr lang="en-US"/>
              <a:t>on your </a:t>
            </a:r>
            <a:r>
              <a:rPr lang="en-US" dirty="0"/>
              <a:t>draft strategy</a:t>
            </a:r>
          </a:p>
          <a:p>
            <a:pPr lvl="0"/>
            <a:r>
              <a:rPr lang="en-US" dirty="0"/>
              <a:t>Deliver and provide feedback on a one-minute message</a:t>
            </a:r>
          </a:p>
        </p:txBody>
      </p:sp>
    </p:spTree>
    <p:extLst>
      <p:ext uri="{BB962C8B-B14F-4D97-AF65-F5344CB8AC3E}">
        <p14:creationId xmlns:p14="http://schemas.microsoft.com/office/powerpoint/2010/main" val="72636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CD54AD-4467-435F-8E19-7F894FE180DA}"/>
              </a:ext>
            </a:extLst>
          </p:cNvPr>
          <p:cNvSpPr>
            <a:spLocks noGrp="1"/>
          </p:cNvSpPr>
          <p:nvPr>
            <p:ph type="title"/>
          </p:nvPr>
        </p:nvSpPr>
        <p:spPr>
          <a:xfrm>
            <a:off x="403269" y="1154373"/>
            <a:ext cx="8229600" cy="822960"/>
          </a:xfrm>
        </p:spPr>
        <p:txBody>
          <a:bodyPr/>
          <a:lstStyle/>
          <a:p>
            <a:r>
              <a:rPr lang="en-US" sz="3200" dirty="0">
                <a:solidFill>
                  <a:schemeClr val="bg1"/>
                </a:solidFill>
              </a:rPr>
              <a:t>Step 5: Create Effective Advocacy Communication</a:t>
            </a:r>
          </a:p>
        </p:txBody>
      </p:sp>
      <p:grpSp>
        <p:nvGrpSpPr>
          <p:cNvPr id="14" name="Group 13" descr="Graphic stating: Step 5: Create Effective Advocacy Communication"/>
          <p:cNvGrpSpPr/>
          <p:nvPr/>
        </p:nvGrpSpPr>
        <p:grpSpPr>
          <a:xfrm>
            <a:off x="448418" y="1158240"/>
            <a:ext cx="8247163" cy="822960"/>
            <a:chOff x="448418" y="907535"/>
            <a:chExt cx="8247163" cy="822960"/>
          </a:xfrm>
        </p:grpSpPr>
        <p:sp>
          <p:nvSpPr>
            <p:cNvPr id="15" name="Rounded Rectangle 14"/>
            <p:cNvSpPr/>
            <p:nvPr/>
          </p:nvSpPr>
          <p:spPr>
            <a:xfrm>
              <a:off x="448418" y="907535"/>
              <a:ext cx="8229600" cy="822960"/>
            </a:xfrm>
            <a:prstGeom prst="roundRect">
              <a:avLst/>
            </a:prstGeom>
            <a:solidFill>
              <a:srgbClr val="899C3A"/>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ounded Rectangle 4"/>
            <p:cNvSpPr txBox="1"/>
            <p:nvPr/>
          </p:nvSpPr>
          <p:spPr>
            <a:xfrm>
              <a:off x="465981" y="990600"/>
              <a:ext cx="8229600" cy="65232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666750">
                <a:lnSpc>
                  <a:spcPct val="90000"/>
                </a:lnSpc>
                <a:spcBef>
                  <a:spcPct val="0"/>
                </a:spcBef>
                <a:spcAft>
                  <a:spcPct val="35000"/>
                </a:spcAft>
              </a:pPr>
              <a:r>
                <a:rPr lang="en-US" sz="3000" dirty="0">
                  <a:solidFill>
                    <a:prstClr val="white"/>
                  </a:solidFill>
                </a:rPr>
                <a:t> Step 5: Create Effective Advocacy Communication</a:t>
              </a:r>
            </a:p>
          </p:txBody>
        </p:sp>
      </p:grpSp>
      <p:sp>
        <p:nvSpPr>
          <p:cNvPr id="19" name="TextBox 18"/>
          <p:cNvSpPr txBox="1"/>
          <p:nvPr/>
        </p:nvSpPr>
        <p:spPr>
          <a:xfrm>
            <a:off x="4796592" y="5695890"/>
            <a:ext cx="3966408" cy="400110"/>
          </a:xfrm>
          <a:prstGeom prst="rect">
            <a:avLst/>
          </a:prstGeom>
          <a:noFill/>
        </p:spPr>
        <p:txBody>
          <a:bodyPr wrap="square" rtlCol="0">
            <a:spAutoFit/>
          </a:bodyPr>
          <a:lstStyle/>
          <a:p>
            <a:pPr algn="ctr"/>
            <a:r>
              <a:rPr lang="en-US" sz="2000" b="1" dirty="0">
                <a:solidFill>
                  <a:prstClr val="black"/>
                </a:solidFill>
              </a:rPr>
              <a:t>Advocacy Communication Model</a:t>
            </a:r>
          </a:p>
        </p:txBody>
      </p:sp>
      <p:sp>
        <p:nvSpPr>
          <p:cNvPr id="20" name="TextBox 19"/>
          <p:cNvSpPr txBox="1"/>
          <p:nvPr/>
        </p:nvSpPr>
        <p:spPr>
          <a:xfrm>
            <a:off x="609600" y="6169223"/>
            <a:ext cx="7620000" cy="307777"/>
          </a:xfrm>
          <a:prstGeom prst="rect">
            <a:avLst/>
          </a:prstGeom>
          <a:noFill/>
        </p:spPr>
        <p:txBody>
          <a:bodyPr wrap="square" rtlCol="0">
            <a:spAutoFit/>
          </a:bodyPr>
          <a:lstStyle/>
          <a:p>
            <a:pPr marL="0" lvl="1" indent="3175" defTabSz="217488">
              <a:spcBef>
                <a:spcPts val="6000"/>
              </a:spcBef>
            </a:pPr>
            <a:r>
              <a:rPr lang="en-US" sz="1400" i="1" dirty="0">
                <a:solidFill>
                  <a:prstClr val="black"/>
                </a:solidFill>
              </a:rPr>
              <a:t>Source: A</a:t>
            </a:r>
            <a:r>
              <a:rPr lang="en-US" sz="1400" i="1" baseline="30000" dirty="0">
                <a:solidFill>
                  <a:prstClr val="black"/>
                </a:solidFill>
              </a:rPr>
              <a:t>2</a:t>
            </a:r>
            <a:r>
              <a:rPr lang="en-US" sz="1400" i="1" dirty="0">
                <a:solidFill>
                  <a:prstClr val="black"/>
                </a:solidFill>
              </a:rPr>
              <a:t> Analysis and Advocacy, Advocacy Training Manual. Health Policy Initiative; 2007.</a:t>
            </a:r>
          </a:p>
        </p:txBody>
      </p:sp>
      <p:sp>
        <p:nvSpPr>
          <p:cNvPr id="2" name="Content Placeholder 1">
            <a:extLst>
              <a:ext uri="{FF2B5EF4-FFF2-40B4-BE49-F238E27FC236}">
                <a16:creationId xmlns:a16="http://schemas.microsoft.com/office/drawing/2014/main" id="{2DFFA89C-7B39-434E-8441-C70A3FE1D2E8}"/>
              </a:ext>
            </a:extLst>
          </p:cNvPr>
          <p:cNvSpPr>
            <a:spLocks noGrp="1"/>
          </p:cNvSpPr>
          <p:nvPr>
            <p:ph idx="1"/>
          </p:nvPr>
        </p:nvSpPr>
        <p:spPr>
          <a:xfrm>
            <a:off x="457200" y="2057400"/>
            <a:ext cx="4339392" cy="3001963"/>
          </a:xfrm>
        </p:spPr>
        <p:txBody>
          <a:bodyPr/>
          <a:lstStyle/>
          <a:p>
            <a:pPr marL="285750" indent="-285750">
              <a:spcAft>
                <a:spcPts val="1200"/>
              </a:spcAft>
              <a:buFont typeface="Arial" panose="020B0604020202020204" pitchFamily="34" charset="0"/>
              <a:buChar char="•"/>
            </a:pPr>
            <a:r>
              <a:rPr lang="en-US" sz="2800" dirty="0">
                <a:solidFill>
                  <a:prstClr val="black"/>
                </a:solidFill>
              </a:rPr>
              <a:t>Effective communication translates the issue into a concise and compelling case for a target audience </a:t>
            </a:r>
          </a:p>
          <a:p>
            <a:pPr marL="285750" indent="-285750">
              <a:buFont typeface="Arial" panose="020B0604020202020204" pitchFamily="34" charset="0"/>
              <a:buChar char="•"/>
            </a:pPr>
            <a:r>
              <a:rPr lang="en-US" sz="2800" dirty="0">
                <a:solidFill>
                  <a:prstClr val="black"/>
                </a:solidFill>
              </a:rPr>
              <a:t>A process that takes the target audience’s knowledge, interests, and skills into account</a:t>
            </a:r>
          </a:p>
          <a:p>
            <a:endParaRPr lang="en-US" dirty="0"/>
          </a:p>
        </p:txBody>
      </p:sp>
      <p:graphicFrame>
        <p:nvGraphicFramePr>
          <p:cNvPr id="11" name="Content Placeholder 3" descr="Advocacy Communication Model: Inform, Persuade, Move to Action" title="Image">
            <a:extLst>
              <a:ext uri="{FF2B5EF4-FFF2-40B4-BE49-F238E27FC236}">
                <a16:creationId xmlns:a16="http://schemas.microsoft.com/office/drawing/2014/main" id="{8022248E-3405-46BA-9895-D73081958CBB}"/>
              </a:ext>
            </a:extLst>
          </p:cNvPr>
          <p:cNvGraphicFramePr>
            <a:graphicFrameLocks/>
          </p:cNvGraphicFramePr>
          <p:nvPr>
            <p:extLst>
              <p:ext uri="{D42A27DB-BD31-4B8C-83A1-F6EECF244321}">
                <p14:modId xmlns:p14="http://schemas.microsoft.com/office/powerpoint/2010/main" val="3865604966"/>
              </p:ext>
            </p:extLst>
          </p:nvPr>
        </p:nvGraphicFramePr>
        <p:xfrm>
          <a:off x="5179596" y="1997169"/>
          <a:ext cx="3200400" cy="3662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98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Advocacy Communication?</a:t>
            </a:r>
          </a:p>
        </p:txBody>
      </p:sp>
      <p:sp>
        <p:nvSpPr>
          <p:cNvPr id="3" name="Content Placeholder 2"/>
          <p:cNvSpPr>
            <a:spLocks noGrp="1"/>
          </p:cNvSpPr>
          <p:nvPr>
            <p:ph idx="1"/>
          </p:nvPr>
        </p:nvSpPr>
        <p:spPr>
          <a:xfrm>
            <a:off x="457200" y="1752600"/>
            <a:ext cx="5715000" cy="4190999"/>
          </a:xfrm>
        </p:spPr>
        <p:txBody>
          <a:bodyPr/>
          <a:lstStyle/>
          <a:p>
            <a:pPr marL="0" indent="0">
              <a:buNone/>
            </a:pPr>
            <a:r>
              <a:rPr lang="en-US" dirty="0"/>
              <a:t>Any planned communication activity that seeks to achieve one of the following communication goals:</a:t>
            </a:r>
          </a:p>
          <a:p>
            <a:r>
              <a:rPr lang="en-US" dirty="0"/>
              <a:t>Inform </a:t>
            </a:r>
          </a:p>
          <a:p>
            <a:r>
              <a:rPr lang="en-US" dirty="0"/>
              <a:t>Persuade </a:t>
            </a:r>
          </a:p>
          <a:p>
            <a:r>
              <a:rPr lang="en-US" dirty="0"/>
              <a:t>Move to action</a:t>
            </a:r>
          </a:p>
        </p:txBody>
      </p:sp>
      <p:graphicFrame>
        <p:nvGraphicFramePr>
          <p:cNvPr id="5" name="Content Placeholder 3" descr="Advocacy Communication Model: Inform, Persuade, Move to Action" title="Image"/>
          <p:cNvGraphicFramePr>
            <a:graphicFrameLocks/>
          </p:cNvGraphicFramePr>
          <p:nvPr>
            <p:extLst>
              <p:ext uri="{D42A27DB-BD31-4B8C-83A1-F6EECF244321}">
                <p14:modId xmlns:p14="http://schemas.microsoft.com/office/powerpoint/2010/main" val="3727898640"/>
              </p:ext>
            </p:extLst>
          </p:nvPr>
        </p:nvGraphicFramePr>
        <p:xfrm>
          <a:off x="5486400" y="1524000"/>
          <a:ext cx="3200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0" y="5562600"/>
            <a:ext cx="3733800" cy="369332"/>
          </a:xfrm>
          <a:prstGeom prst="rect">
            <a:avLst/>
          </a:prstGeom>
          <a:noFill/>
        </p:spPr>
        <p:txBody>
          <a:bodyPr wrap="square" rtlCol="0">
            <a:spAutoFit/>
          </a:bodyPr>
          <a:lstStyle/>
          <a:p>
            <a:pPr algn="ctr"/>
            <a:r>
              <a:rPr lang="en-US" b="1" dirty="0"/>
              <a:t>Advocacy Communication Model</a:t>
            </a:r>
          </a:p>
        </p:txBody>
      </p:sp>
      <p:sp>
        <p:nvSpPr>
          <p:cNvPr id="8" name="TextBox 7"/>
          <p:cNvSpPr txBox="1"/>
          <p:nvPr/>
        </p:nvSpPr>
        <p:spPr>
          <a:xfrm>
            <a:off x="580103" y="6184113"/>
            <a:ext cx="7620000" cy="307777"/>
          </a:xfrm>
          <a:prstGeom prst="rect">
            <a:avLst/>
          </a:prstGeom>
          <a:noFill/>
        </p:spPr>
        <p:txBody>
          <a:bodyPr wrap="square" rtlCol="0">
            <a:spAutoFit/>
          </a:bodyPr>
          <a:lstStyle/>
          <a:p>
            <a:pPr marL="0" lvl="1" indent="3175" defTabSz="217488">
              <a:spcBef>
                <a:spcPts val="6000"/>
              </a:spcBef>
            </a:pPr>
            <a:r>
              <a:rPr lang="en-US" sz="1400" i="1" dirty="0">
                <a:solidFill>
                  <a:prstClr val="black"/>
                </a:solidFill>
              </a:rPr>
              <a:t>Source: A</a:t>
            </a:r>
            <a:r>
              <a:rPr lang="en-US" sz="1400" i="1" baseline="30000" dirty="0">
                <a:solidFill>
                  <a:prstClr val="black"/>
                </a:solidFill>
              </a:rPr>
              <a:t>2</a:t>
            </a:r>
            <a:r>
              <a:rPr lang="en-US" sz="1400" i="1" dirty="0">
                <a:solidFill>
                  <a:prstClr val="black"/>
                </a:solidFill>
              </a:rPr>
              <a:t> Analysis and Advocacy, Advocacy Training Manual, Health Policy Initiative; 2007.</a:t>
            </a:r>
          </a:p>
        </p:txBody>
      </p:sp>
    </p:spTree>
    <p:extLst>
      <p:ext uri="{BB962C8B-B14F-4D97-AF65-F5344CB8AC3E}">
        <p14:creationId xmlns:p14="http://schemas.microsoft.com/office/powerpoint/2010/main" val="390301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Considerations for Delivering an Advocacy Message</a:t>
            </a:r>
          </a:p>
        </p:txBody>
      </p:sp>
      <p:sp>
        <p:nvSpPr>
          <p:cNvPr id="10" name="TextBox 9"/>
          <p:cNvSpPr txBox="1"/>
          <p:nvPr/>
        </p:nvSpPr>
        <p:spPr>
          <a:xfrm>
            <a:off x="561424" y="1937839"/>
            <a:ext cx="5010517" cy="461665"/>
          </a:xfrm>
          <a:prstGeom prst="rect">
            <a:avLst/>
          </a:prstGeom>
          <a:solidFill>
            <a:schemeClr val="accent1">
              <a:lumMod val="75000"/>
            </a:schemeClr>
          </a:solidFill>
          <a:effectLst>
            <a:outerShdw blurRad="127000" dist="1016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Stage Determination</a:t>
            </a:r>
          </a:p>
        </p:txBody>
      </p:sp>
      <p:sp>
        <p:nvSpPr>
          <p:cNvPr id="4" name="TextBox 3"/>
          <p:cNvSpPr txBox="1"/>
          <p:nvPr/>
        </p:nvSpPr>
        <p:spPr>
          <a:xfrm>
            <a:off x="1150179" y="2585698"/>
            <a:ext cx="5010517" cy="461665"/>
          </a:xfrm>
          <a:prstGeom prst="rect">
            <a:avLst/>
          </a:prstGeom>
          <a:solidFill>
            <a:schemeClr val="accent2">
              <a:lumMod val="75000"/>
            </a:schemeClr>
          </a:solidFill>
          <a:effectLst>
            <a:outerShdw blurRad="127000" dist="1016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Content/Ideas</a:t>
            </a:r>
          </a:p>
        </p:txBody>
      </p:sp>
      <p:sp>
        <p:nvSpPr>
          <p:cNvPr id="12" name="TextBox 11"/>
          <p:cNvSpPr txBox="1"/>
          <p:nvPr/>
        </p:nvSpPr>
        <p:spPr>
          <a:xfrm>
            <a:off x="1738933" y="3222702"/>
            <a:ext cx="5010517" cy="461665"/>
          </a:xfrm>
          <a:prstGeom prst="rect">
            <a:avLst/>
          </a:prstGeom>
          <a:solidFill>
            <a:srgbClr val="FFFF00"/>
          </a:solidFill>
          <a:effectLst>
            <a:outerShdw blurRad="127000" dist="101600" dir="2700000" algn="tl" rotWithShape="0">
              <a:prstClr val="black">
                <a:alpha val="40000"/>
              </a:prstClr>
            </a:outerShdw>
          </a:effectLst>
        </p:spPr>
        <p:txBody>
          <a:bodyPr wrap="square" rtlCol="0">
            <a:spAutoFit/>
          </a:bodyPr>
          <a:lstStyle/>
          <a:p>
            <a:pPr algn="ctr"/>
            <a:r>
              <a:rPr lang="en-US" sz="2400" b="1" dirty="0">
                <a:solidFill>
                  <a:schemeClr val="tx1">
                    <a:lumMod val="50000"/>
                    <a:lumOff val="50000"/>
                  </a:schemeClr>
                </a:solidFill>
              </a:rPr>
              <a:t>Messenger/Source</a:t>
            </a:r>
          </a:p>
        </p:txBody>
      </p:sp>
      <p:sp>
        <p:nvSpPr>
          <p:cNvPr id="5" name="TextBox 4"/>
          <p:cNvSpPr txBox="1"/>
          <p:nvPr/>
        </p:nvSpPr>
        <p:spPr>
          <a:xfrm>
            <a:off x="2315834" y="3875603"/>
            <a:ext cx="5010517" cy="461665"/>
          </a:xfrm>
          <a:prstGeom prst="rect">
            <a:avLst/>
          </a:prstGeom>
          <a:solidFill>
            <a:srgbClr val="FFC000"/>
          </a:solidFill>
          <a:effectLst>
            <a:outerShdw blurRad="127000" dist="1016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Language</a:t>
            </a:r>
          </a:p>
        </p:txBody>
      </p:sp>
      <p:sp>
        <p:nvSpPr>
          <p:cNvPr id="7" name="TextBox 6"/>
          <p:cNvSpPr txBox="1"/>
          <p:nvPr/>
        </p:nvSpPr>
        <p:spPr>
          <a:xfrm>
            <a:off x="2916444" y="4529275"/>
            <a:ext cx="5010517" cy="461665"/>
          </a:xfrm>
          <a:prstGeom prst="rect">
            <a:avLst/>
          </a:prstGeom>
          <a:solidFill>
            <a:srgbClr val="92D050"/>
          </a:solidFill>
          <a:effectLst>
            <a:outerShdw blurRad="127000" dist="1016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Format/Medium</a:t>
            </a:r>
          </a:p>
        </p:txBody>
      </p:sp>
      <p:sp>
        <p:nvSpPr>
          <p:cNvPr id="8" name="TextBox 7"/>
          <p:cNvSpPr txBox="1"/>
          <p:nvPr/>
        </p:nvSpPr>
        <p:spPr>
          <a:xfrm>
            <a:off x="3505200" y="5177135"/>
            <a:ext cx="5010517" cy="461665"/>
          </a:xfrm>
          <a:prstGeom prst="rect">
            <a:avLst/>
          </a:prstGeom>
          <a:solidFill>
            <a:schemeClr val="accent4">
              <a:lumMod val="75000"/>
            </a:schemeClr>
          </a:solidFill>
          <a:effectLst>
            <a:outerShdw blurRad="127000" dist="1016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Time/Place</a:t>
            </a:r>
          </a:p>
        </p:txBody>
      </p:sp>
      <p:sp>
        <p:nvSpPr>
          <p:cNvPr id="11" name="TextBox 10"/>
          <p:cNvSpPr txBox="1"/>
          <p:nvPr/>
        </p:nvSpPr>
        <p:spPr>
          <a:xfrm>
            <a:off x="609600" y="6087107"/>
            <a:ext cx="7620000" cy="307777"/>
          </a:xfrm>
          <a:prstGeom prst="rect">
            <a:avLst/>
          </a:prstGeom>
          <a:noFill/>
        </p:spPr>
        <p:txBody>
          <a:bodyPr wrap="square" rtlCol="0">
            <a:spAutoFit/>
          </a:bodyPr>
          <a:lstStyle/>
          <a:p>
            <a:pPr marL="0" lvl="1" indent="3175" defTabSz="217488">
              <a:spcBef>
                <a:spcPts val="6000"/>
              </a:spcBef>
            </a:pPr>
            <a:r>
              <a:rPr lang="en-US" sz="1400" i="1" dirty="0">
                <a:solidFill>
                  <a:prstClr val="black"/>
                </a:solidFill>
              </a:rPr>
              <a:t>Source: A</a:t>
            </a:r>
            <a:r>
              <a:rPr lang="en-US" sz="1400" i="1" baseline="30000" dirty="0">
                <a:solidFill>
                  <a:prstClr val="black"/>
                </a:solidFill>
              </a:rPr>
              <a:t>2</a:t>
            </a:r>
            <a:r>
              <a:rPr lang="en-US" sz="1400" i="1" dirty="0">
                <a:solidFill>
                  <a:prstClr val="black"/>
                </a:solidFill>
              </a:rPr>
              <a:t> Analysis and Advocacy, Advocacy Training Manual, Health Policy Initiative; 2007.</a:t>
            </a:r>
          </a:p>
        </p:txBody>
      </p:sp>
    </p:spTree>
    <p:extLst>
      <p:ext uri="{BB962C8B-B14F-4D97-AF65-F5344CB8AC3E}">
        <p14:creationId xmlns:p14="http://schemas.microsoft.com/office/powerpoint/2010/main" val="338296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581F7A-D0EE-410C-8FB7-0DD9673F7F87}"/>
              </a:ext>
            </a:extLst>
          </p:cNvPr>
          <p:cNvSpPr>
            <a:spLocks noGrp="1"/>
          </p:cNvSpPr>
          <p:nvPr>
            <p:ph type="title"/>
          </p:nvPr>
        </p:nvSpPr>
        <p:spPr>
          <a:xfrm>
            <a:off x="2085423" y="1193507"/>
            <a:ext cx="4991835" cy="461665"/>
          </a:xfrm>
        </p:spPr>
        <p:txBody>
          <a:bodyPr/>
          <a:lstStyle/>
          <a:p>
            <a:r>
              <a:rPr lang="en-US" sz="2800" dirty="0">
                <a:solidFill>
                  <a:schemeClr val="bg1"/>
                </a:solidFill>
              </a:rPr>
              <a:t>Stage Determination</a:t>
            </a:r>
          </a:p>
        </p:txBody>
      </p:sp>
      <p:sp>
        <p:nvSpPr>
          <p:cNvPr id="7" name="TextBox 6"/>
          <p:cNvSpPr txBox="1"/>
          <p:nvPr/>
        </p:nvSpPr>
        <p:spPr>
          <a:xfrm>
            <a:off x="2076083" y="1100435"/>
            <a:ext cx="5010517" cy="461665"/>
          </a:xfrm>
          <a:prstGeom prst="rect">
            <a:avLst/>
          </a:prstGeom>
          <a:solidFill>
            <a:schemeClr val="accent1">
              <a:lumMod val="75000"/>
            </a:schemeClr>
          </a:solidFill>
          <a:effectLst>
            <a:outerShdw blurRad="127000" dist="1016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Stage Determination</a:t>
            </a:r>
          </a:p>
        </p:txBody>
      </p:sp>
      <p:sp>
        <p:nvSpPr>
          <p:cNvPr id="6" name="Content Placeholder 5">
            <a:extLst>
              <a:ext uri="{FF2B5EF4-FFF2-40B4-BE49-F238E27FC236}">
                <a16:creationId xmlns:a16="http://schemas.microsoft.com/office/drawing/2014/main" id="{7F223073-6A87-4D68-AD5E-A6759A55659C}"/>
              </a:ext>
            </a:extLst>
          </p:cNvPr>
          <p:cNvSpPr>
            <a:spLocks noGrp="1"/>
          </p:cNvSpPr>
          <p:nvPr>
            <p:ph sz="half" idx="2"/>
          </p:nvPr>
        </p:nvSpPr>
        <p:spPr>
          <a:xfrm>
            <a:off x="4632980" y="2209910"/>
            <a:ext cx="4038600" cy="3611563"/>
          </a:xfrm>
        </p:spPr>
        <p:txBody>
          <a:bodyPr/>
          <a:lstStyle/>
          <a:p>
            <a:r>
              <a:rPr lang="en-US" dirty="0"/>
              <a:t>Use the data in the target audience analysis to determine the stage.</a:t>
            </a:r>
          </a:p>
          <a:p>
            <a:r>
              <a:rPr lang="en-US" dirty="0"/>
              <a:t>Collect additional information, as needed, to determine the stage.</a:t>
            </a:r>
          </a:p>
        </p:txBody>
      </p:sp>
      <p:graphicFrame>
        <p:nvGraphicFramePr>
          <p:cNvPr id="4" name="Content Placeholder 3" descr="Advocacy Communication Model: Inform, Persuade, Move to Action" title="Image">
            <a:extLst>
              <a:ext uri="{FF2B5EF4-FFF2-40B4-BE49-F238E27FC236}">
                <a16:creationId xmlns:a16="http://schemas.microsoft.com/office/drawing/2014/main" id="{FA2BF86A-63DD-4073-A9FA-BACADEDD525B}"/>
              </a:ext>
            </a:extLst>
          </p:cNvPr>
          <p:cNvGraphicFramePr>
            <a:graphicFrameLocks noGrp="1"/>
          </p:cNvGraphicFramePr>
          <p:nvPr>
            <p:ph sz="half" idx="1"/>
            <p:extLst>
              <p:ext uri="{D42A27DB-BD31-4B8C-83A1-F6EECF244321}">
                <p14:modId xmlns:p14="http://schemas.microsoft.com/office/powerpoint/2010/main" val="210946268"/>
              </p:ext>
            </p:extLst>
          </p:nvPr>
        </p:nvGraphicFramePr>
        <p:xfrm>
          <a:off x="465493" y="2019410"/>
          <a:ext cx="4038600" cy="399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24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4" name="TextBox 3"/>
          <p:cNvSpPr txBox="1"/>
          <p:nvPr/>
        </p:nvSpPr>
        <p:spPr>
          <a:xfrm>
            <a:off x="2286000" y="1062335"/>
            <a:ext cx="4572000" cy="461665"/>
          </a:xfrm>
          <a:prstGeom prst="rect">
            <a:avLst/>
          </a:prstGeom>
          <a:solidFill>
            <a:schemeClr val="accent2">
              <a:lumMod val="75000"/>
            </a:schemeClr>
          </a:solidFill>
          <a:effectLst>
            <a:outerShdw blurRad="127000" dist="101600" dir="2700000" algn="tl" rotWithShape="0">
              <a:prstClr val="black">
                <a:alpha val="40000"/>
              </a:prstClr>
            </a:outerShdw>
          </a:effectLst>
        </p:spPr>
        <p:txBody>
          <a:bodyPr wrap="square" rtlCol="0">
            <a:spAutoFit/>
          </a:bodyPr>
          <a:lstStyle>
            <a:defPPr>
              <a:defRPr lang="en-US"/>
            </a:defPPr>
            <a:lvl1pPr algn="ctr">
              <a:defRPr sz="2400" b="1">
                <a:solidFill>
                  <a:schemeClr val="bg1"/>
                </a:solidFill>
              </a:defRPr>
            </a:lvl1pPr>
          </a:lstStyle>
          <a:p>
            <a:r>
              <a:rPr lang="en-US" dirty="0">
                <a:effectLst>
                  <a:outerShdw blurRad="38100" dist="38100" dir="2700000" algn="tl">
                    <a:srgbClr val="000000">
                      <a:alpha val="43137"/>
                    </a:srgbClr>
                  </a:outerShdw>
                </a:effectLst>
              </a:rPr>
              <a:t>Content/Ideas</a:t>
            </a:r>
          </a:p>
        </p:txBody>
      </p:sp>
      <p:sp>
        <p:nvSpPr>
          <p:cNvPr id="3" name="Content Placeholder 2"/>
          <p:cNvSpPr>
            <a:spLocks noGrp="1"/>
          </p:cNvSpPr>
          <p:nvPr>
            <p:ph idx="1"/>
          </p:nvPr>
        </p:nvSpPr>
        <p:spPr>
          <a:xfrm>
            <a:off x="457200" y="1981200"/>
            <a:ext cx="8534400" cy="3886199"/>
          </a:xfrm>
        </p:spPr>
        <p:txBody>
          <a:bodyPr/>
          <a:lstStyle/>
          <a:p>
            <a:pPr marL="0" indent="0">
              <a:buNone/>
            </a:pPr>
            <a:r>
              <a:rPr lang="en-US" dirty="0"/>
              <a:t>A message must answer the questions:</a:t>
            </a:r>
          </a:p>
          <a:p>
            <a:r>
              <a:rPr lang="en-US" dirty="0"/>
              <a:t>What is the issue?</a:t>
            </a:r>
          </a:p>
          <a:p>
            <a:r>
              <a:rPr lang="en-US" dirty="0"/>
              <a:t>Why should the target audience care?</a:t>
            </a:r>
          </a:p>
          <a:p>
            <a:r>
              <a:rPr lang="en-US" dirty="0"/>
              <a:t>What is the solution and the impact on the problem?</a:t>
            </a:r>
          </a:p>
          <a:p>
            <a:r>
              <a:rPr lang="en-US" dirty="0"/>
              <a:t>What specifically should the target audience do?</a:t>
            </a:r>
          </a:p>
        </p:txBody>
      </p:sp>
    </p:spTree>
    <p:extLst>
      <p:ext uri="{BB962C8B-B14F-4D97-AF65-F5344CB8AC3E}">
        <p14:creationId xmlns:p14="http://schemas.microsoft.com/office/powerpoint/2010/main" val="380718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EE533-9081-4245-9FC8-900A9D209C1D}"/>
              </a:ext>
            </a:extLst>
          </p:cNvPr>
          <p:cNvSpPr>
            <a:spLocks noGrp="1"/>
          </p:cNvSpPr>
          <p:nvPr>
            <p:ph type="title"/>
          </p:nvPr>
        </p:nvSpPr>
        <p:spPr>
          <a:xfrm>
            <a:off x="2286000" y="1062335"/>
            <a:ext cx="4572000" cy="461665"/>
          </a:xfrm>
        </p:spPr>
        <p:txBody>
          <a:bodyPr/>
          <a:lstStyle/>
          <a:p>
            <a:r>
              <a:rPr lang="en-US" sz="2400" dirty="0">
                <a:solidFill>
                  <a:schemeClr val="bg1"/>
                </a:solidFill>
              </a:rPr>
              <a:t>Messenger/Source</a:t>
            </a:r>
          </a:p>
        </p:txBody>
      </p:sp>
      <p:sp>
        <p:nvSpPr>
          <p:cNvPr id="4" name="TextBox 3"/>
          <p:cNvSpPr txBox="1"/>
          <p:nvPr/>
        </p:nvSpPr>
        <p:spPr>
          <a:xfrm>
            <a:off x="2286000" y="1062335"/>
            <a:ext cx="4572000" cy="461665"/>
          </a:xfrm>
          <a:prstGeom prst="rect">
            <a:avLst/>
          </a:prstGeom>
          <a:solidFill>
            <a:srgbClr val="FFFF00"/>
          </a:solidFill>
          <a:effectLst>
            <a:outerShdw blurRad="127000" dist="101600" dir="2700000" algn="tl" rotWithShape="0">
              <a:prstClr val="black">
                <a:alpha val="40000"/>
              </a:prstClr>
            </a:outerShdw>
          </a:effectLst>
        </p:spPr>
        <p:txBody>
          <a:bodyPr wrap="square" rtlCol="0">
            <a:spAutoFit/>
          </a:bodyPr>
          <a:lstStyle>
            <a:defPPr>
              <a:defRPr lang="en-US"/>
            </a:defPPr>
            <a:lvl1pPr algn="ctr">
              <a:defRPr sz="2400" b="1"/>
            </a:lvl1pPr>
          </a:lstStyle>
          <a:p>
            <a:r>
              <a:rPr lang="en-US" dirty="0">
                <a:solidFill>
                  <a:schemeClr val="tx1">
                    <a:lumMod val="50000"/>
                    <a:lumOff val="50000"/>
                  </a:schemeClr>
                </a:solidFill>
              </a:rPr>
              <a:t>Messenger/Source</a:t>
            </a:r>
          </a:p>
        </p:txBody>
      </p:sp>
      <p:sp>
        <p:nvSpPr>
          <p:cNvPr id="3" name="Content Placeholder 2"/>
          <p:cNvSpPr>
            <a:spLocks noGrp="1"/>
          </p:cNvSpPr>
          <p:nvPr>
            <p:ph idx="1"/>
          </p:nvPr>
        </p:nvSpPr>
        <p:spPr/>
        <p:txBody>
          <a:bodyPr/>
          <a:lstStyle/>
          <a:p>
            <a:r>
              <a:rPr lang="en-US" dirty="0"/>
              <a:t>Messenger: the person delivering your advocacy message or communication</a:t>
            </a:r>
          </a:p>
          <a:p>
            <a:r>
              <a:rPr lang="en-US" dirty="0"/>
              <a:t>The ideal messenger should:</a:t>
            </a:r>
          </a:p>
          <a:p>
            <a:pPr lvl="1"/>
            <a:r>
              <a:rPr lang="en-US" dirty="0"/>
              <a:t>Represent the appropriate level of seniority</a:t>
            </a:r>
          </a:p>
          <a:p>
            <a:pPr lvl="1"/>
            <a:r>
              <a:rPr lang="en-US" dirty="0"/>
              <a:t>Be credible with the audience</a:t>
            </a:r>
          </a:p>
          <a:p>
            <a:pPr lvl="1"/>
            <a:r>
              <a:rPr lang="en-US" dirty="0"/>
              <a:t>Be an effective communicator</a:t>
            </a:r>
          </a:p>
          <a:p>
            <a:pPr lvl="1"/>
            <a:r>
              <a:rPr lang="en-US" dirty="0"/>
              <a:t>Support your advocacy goal</a:t>
            </a:r>
          </a:p>
          <a:p>
            <a:pPr lvl="1"/>
            <a:r>
              <a:rPr lang="en-US" dirty="0"/>
              <a:t>Have influence with your audience</a:t>
            </a:r>
          </a:p>
          <a:p>
            <a:endParaRPr lang="en-US" dirty="0"/>
          </a:p>
        </p:txBody>
      </p:sp>
      <p:pic>
        <p:nvPicPr>
          <p:cNvPr id="6" name="Picture 5" descr="Image stating Caution: Credibility matters!&#10;"/>
          <p:cNvPicPr>
            <a:picLocks noChangeAspect="1"/>
          </p:cNvPicPr>
          <p:nvPr/>
        </p:nvPicPr>
        <p:blipFill rotWithShape="1">
          <a:blip r:embed="rId2"/>
          <a:srcRect l="2770" t="4327" r="2493" b="4327"/>
          <a:stretch/>
        </p:blipFill>
        <p:spPr>
          <a:xfrm>
            <a:off x="6553200" y="4267200"/>
            <a:ext cx="2611656" cy="1886196"/>
          </a:xfrm>
          <a:prstGeom prst="rect">
            <a:avLst/>
          </a:prstGeom>
        </p:spPr>
      </p:pic>
    </p:spTree>
    <p:extLst>
      <p:ext uri="{BB962C8B-B14F-4D97-AF65-F5344CB8AC3E}">
        <p14:creationId xmlns:p14="http://schemas.microsoft.com/office/powerpoint/2010/main" val="230753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Other Considerations</a:t>
            </a:r>
          </a:p>
        </p:txBody>
      </p:sp>
      <p:sp>
        <p:nvSpPr>
          <p:cNvPr id="4" name="TextBox 3"/>
          <p:cNvSpPr txBox="1"/>
          <p:nvPr/>
        </p:nvSpPr>
        <p:spPr>
          <a:xfrm>
            <a:off x="685800" y="2133600"/>
            <a:ext cx="3657600" cy="461665"/>
          </a:xfrm>
          <a:prstGeom prst="rect">
            <a:avLst/>
          </a:prstGeom>
          <a:solidFill>
            <a:srgbClr val="FFC000"/>
          </a:solidFill>
          <a:effectLst>
            <a:outerShdw blurRad="127000" dist="101600" dir="2700000" algn="tl" rotWithShape="0">
              <a:prstClr val="black">
                <a:alpha val="40000"/>
              </a:prstClr>
            </a:outerShdw>
          </a:effectLst>
        </p:spPr>
        <p:txBody>
          <a:bodyPr wrap="square" rtlCol="0">
            <a:spAutoFit/>
          </a:bodyPr>
          <a:lstStyle>
            <a:defPPr>
              <a:defRPr lang="en-US"/>
            </a:defPPr>
            <a:lvl1pPr algn="ctr">
              <a:defRPr sz="2400" b="1">
                <a:solidFill>
                  <a:schemeClr val="bg1"/>
                </a:solidFill>
              </a:defRPr>
            </a:lvl1pPr>
          </a:lstStyle>
          <a:p>
            <a:r>
              <a:rPr lang="en-US" dirty="0">
                <a:effectLst>
                  <a:outerShdw blurRad="38100" dist="38100" dir="2700000" algn="tl">
                    <a:srgbClr val="000000">
                      <a:alpha val="43137"/>
                    </a:srgbClr>
                  </a:outerShdw>
                </a:effectLst>
              </a:rPr>
              <a:t>Language</a:t>
            </a:r>
          </a:p>
        </p:txBody>
      </p:sp>
      <p:sp>
        <p:nvSpPr>
          <p:cNvPr id="9" name="TextBox 8">
            <a:extLst>
              <a:ext uri="{FF2B5EF4-FFF2-40B4-BE49-F238E27FC236}">
                <a16:creationId xmlns:a16="http://schemas.microsoft.com/office/drawing/2014/main" id="{A4C251EF-CCFB-4AA7-B284-F7E83A817D1B}"/>
              </a:ext>
            </a:extLst>
          </p:cNvPr>
          <p:cNvSpPr txBox="1"/>
          <p:nvPr/>
        </p:nvSpPr>
        <p:spPr>
          <a:xfrm>
            <a:off x="4876800" y="2057400"/>
            <a:ext cx="3654972" cy="646331"/>
          </a:xfrm>
          <a:prstGeom prst="rect">
            <a:avLst/>
          </a:prstGeom>
          <a:noFill/>
        </p:spPr>
        <p:txBody>
          <a:bodyPr wrap="square" rtlCol="0">
            <a:spAutoFit/>
          </a:bodyPr>
          <a:lstStyle/>
          <a:p>
            <a:r>
              <a:rPr lang="en-US" dirty="0"/>
              <a:t>Complexity and technical depth of the language</a:t>
            </a:r>
          </a:p>
        </p:txBody>
      </p:sp>
      <p:sp>
        <p:nvSpPr>
          <p:cNvPr id="6" name="TextBox 5">
            <a:extLst>
              <a:ext uri="{FF2B5EF4-FFF2-40B4-BE49-F238E27FC236}">
                <a16:creationId xmlns:a16="http://schemas.microsoft.com/office/drawing/2014/main" id="{B88303E1-6754-47E6-8DBD-CE86912E89B7}"/>
              </a:ext>
            </a:extLst>
          </p:cNvPr>
          <p:cNvSpPr txBox="1"/>
          <p:nvPr/>
        </p:nvSpPr>
        <p:spPr>
          <a:xfrm>
            <a:off x="685800" y="3496241"/>
            <a:ext cx="3654972" cy="461665"/>
          </a:xfrm>
          <a:prstGeom prst="rect">
            <a:avLst/>
          </a:prstGeom>
          <a:solidFill>
            <a:srgbClr val="92D050"/>
          </a:solidFill>
          <a:effectLst>
            <a:outerShdw blurRad="127000" dist="101600" dir="2700000" algn="tl" rotWithShape="0">
              <a:prstClr val="black">
                <a:alpha val="40000"/>
              </a:prstClr>
            </a:outerShdw>
          </a:effectLst>
        </p:spPr>
        <p:txBody>
          <a:bodyPr wrap="square" rtlCol="0">
            <a:spAutoFit/>
          </a:bodyPr>
          <a:lstStyle>
            <a:defPPr>
              <a:defRPr lang="en-US"/>
            </a:defPPr>
            <a:lvl1pPr algn="ctr">
              <a:defRPr sz="2400" b="1">
                <a:solidFill>
                  <a:schemeClr val="bg1"/>
                </a:solidFill>
              </a:defRPr>
            </a:lvl1pPr>
          </a:lstStyle>
          <a:p>
            <a:r>
              <a:rPr lang="en-US" dirty="0">
                <a:effectLst>
                  <a:outerShdw blurRad="38100" dist="38100" dir="2700000" algn="tl">
                    <a:srgbClr val="000000">
                      <a:alpha val="43137"/>
                    </a:srgbClr>
                  </a:outerShdw>
                </a:effectLst>
              </a:rPr>
              <a:t>Format/Medium</a:t>
            </a:r>
          </a:p>
        </p:txBody>
      </p:sp>
      <p:sp>
        <p:nvSpPr>
          <p:cNvPr id="10" name="TextBox 9">
            <a:extLst>
              <a:ext uri="{FF2B5EF4-FFF2-40B4-BE49-F238E27FC236}">
                <a16:creationId xmlns:a16="http://schemas.microsoft.com/office/drawing/2014/main" id="{A48E85A5-242A-4957-A605-F111CE02BDA9}"/>
              </a:ext>
            </a:extLst>
          </p:cNvPr>
          <p:cNvSpPr txBox="1"/>
          <p:nvPr/>
        </p:nvSpPr>
        <p:spPr>
          <a:xfrm>
            <a:off x="4876800" y="3458141"/>
            <a:ext cx="3654972" cy="923330"/>
          </a:xfrm>
          <a:prstGeom prst="rect">
            <a:avLst/>
          </a:prstGeom>
          <a:noFill/>
        </p:spPr>
        <p:txBody>
          <a:bodyPr wrap="square" rtlCol="0">
            <a:spAutoFit/>
          </a:bodyPr>
          <a:lstStyle/>
          <a:p>
            <a:r>
              <a:rPr lang="en-US" dirty="0"/>
              <a:t>Multiple methods to communicate a message—refer to the audience analysis</a:t>
            </a:r>
          </a:p>
        </p:txBody>
      </p:sp>
      <p:sp>
        <p:nvSpPr>
          <p:cNvPr id="8" name="Content Placeholder 7">
            <a:extLst>
              <a:ext uri="{FF2B5EF4-FFF2-40B4-BE49-F238E27FC236}">
                <a16:creationId xmlns:a16="http://schemas.microsoft.com/office/drawing/2014/main" id="{2CA59393-5B21-4D30-95B9-ECE886DA4ABB}"/>
              </a:ext>
            </a:extLst>
          </p:cNvPr>
          <p:cNvSpPr txBox="1">
            <a:spLocks noGrp="1"/>
          </p:cNvSpPr>
          <p:nvPr>
            <p:ph idx="1"/>
          </p:nvPr>
        </p:nvSpPr>
        <p:spPr>
          <a:xfrm>
            <a:off x="685800" y="4858882"/>
            <a:ext cx="3654972" cy="553998"/>
          </a:xfrm>
          <a:prstGeom prst="rect">
            <a:avLst/>
          </a:prstGeom>
          <a:solidFill>
            <a:schemeClr val="accent4">
              <a:lumMod val="75000"/>
            </a:schemeClr>
          </a:solidFill>
          <a:effectLst>
            <a:outerShdw blurRad="127000" dist="101600" dir="2700000" algn="tl" rotWithShape="0">
              <a:prstClr val="black">
                <a:alpha val="40000"/>
              </a:prstClr>
            </a:outerShdw>
          </a:effectLst>
        </p:spPr>
        <p:txBody>
          <a:bodyPr wrap="square" rtlCol="0">
            <a:spAutoFit/>
          </a:bodyPr>
          <a:lstStyle>
            <a:defPPr>
              <a:defRPr lang="en-US"/>
            </a:defPPr>
            <a:lvl1pPr algn="ctr">
              <a:defRPr sz="2400" b="1">
                <a:solidFill>
                  <a:schemeClr val="bg1"/>
                </a:solidFill>
              </a:defRPr>
            </a:lvl1pPr>
          </a:lstStyle>
          <a:p>
            <a:pPr marL="0" indent="0">
              <a:buNone/>
            </a:pPr>
            <a:r>
              <a:rPr lang="en-US" dirty="0">
                <a:effectLst>
                  <a:outerShdw blurRad="38100" dist="38100" dir="2700000" algn="tl">
                    <a:srgbClr val="000000">
                      <a:alpha val="43137"/>
                    </a:srgbClr>
                  </a:outerShdw>
                </a:effectLst>
              </a:rPr>
              <a:t>Time/Place</a:t>
            </a:r>
          </a:p>
        </p:txBody>
      </p:sp>
      <p:sp>
        <p:nvSpPr>
          <p:cNvPr id="11" name="TextBox 10">
            <a:extLst>
              <a:ext uri="{FF2B5EF4-FFF2-40B4-BE49-F238E27FC236}">
                <a16:creationId xmlns:a16="http://schemas.microsoft.com/office/drawing/2014/main" id="{3C152815-9980-42FB-BD81-0C167318168F}"/>
              </a:ext>
            </a:extLst>
          </p:cNvPr>
          <p:cNvSpPr txBox="1"/>
          <p:nvPr/>
        </p:nvSpPr>
        <p:spPr>
          <a:xfrm>
            <a:off x="4876800" y="4858882"/>
            <a:ext cx="3654972" cy="646331"/>
          </a:xfrm>
          <a:prstGeom prst="rect">
            <a:avLst/>
          </a:prstGeom>
          <a:noFill/>
        </p:spPr>
        <p:txBody>
          <a:bodyPr wrap="square" rtlCol="0">
            <a:spAutoFit/>
          </a:bodyPr>
          <a:lstStyle/>
          <a:p>
            <a:r>
              <a:rPr lang="en-US" dirty="0"/>
              <a:t>Linked to other activities or significant locations/dates</a:t>
            </a:r>
          </a:p>
        </p:txBody>
      </p:sp>
    </p:spTree>
    <p:extLst>
      <p:ext uri="{BB962C8B-B14F-4D97-AF65-F5344CB8AC3E}">
        <p14:creationId xmlns:p14="http://schemas.microsoft.com/office/powerpoint/2010/main" val="95159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A9CB5-8A7A-41C5-B742-599AEF53B884}"/>
              </a:ext>
            </a:extLst>
          </p:cNvPr>
          <p:cNvSpPr txBox="1">
            <a:spLocks noGrp="1"/>
          </p:cNvSpPr>
          <p:nvPr>
            <p:ph type="title"/>
          </p:nvPr>
        </p:nvSpPr>
        <p:spPr>
          <a:xfrm>
            <a:off x="457200" y="960437"/>
            <a:ext cx="8229600" cy="461665"/>
          </a:xfrm>
          <a:prstGeom prst="rect">
            <a:avLst/>
          </a:prstGeom>
          <a:solidFill>
            <a:srgbClr val="92D050"/>
          </a:solidFill>
          <a:effectLst>
            <a:outerShdw blurRad="127000" dist="101600" dir="2700000" algn="tl" rotWithShape="0">
              <a:prstClr val="black">
                <a:alpha val="40000"/>
              </a:prstClr>
            </a:outerShdw>
          </a:effectLst>
        </p:spPr>
        <p:txBody>
          <a:bodyPr wrap="square" rtlCol="0">
            <a:spAutoFit/>
          </a:bodyPr>
          <a:lstStyle>
            <a:defPPr>
              <a:defRPr lang="en-US"/>
            </a:defPPr>
            <a:lvl1pPr algn="ctr">
              <a:defRPr sz="2400" b="1">
                <a:solidFill>
                  <a:schemeClr val="bg1"/>
                </a:solidFill>
              </a:defRPr>
            </a:lvl1pPr>
          </a:lstStyle>
          <a:p>
            <a:r>
              <a:rPr lang="en-US" dirty="0">
                <a:effectLst>
                  <a:outerShdw blurRad="38100" dist="38100" dir="2700000" algn="tl">
                    <a:srgbClr val="000000">
                      <a:alpha val="43137"/>
                    </a:srgbClr>
                  </a:outerShdw>
                </a:effectLst>
              </a:rPr>
              <a:t>Format/Medium Examples</a:t>
            </a:r>
          </a:p>
        </p:txBody>
      </p:sp>
      <p:sp>
        <p:nvSpPr>
          <p:cNvPr id="3" name="Content Placeholder 2">
            <a:extLst>
              <a:ext uri="{FF2B5EF4-FFF2-40B4-BE49-F238E27FC236}">
                <a16:creationId xmlns:a16="http://schemas.microsoft.com/office/drawing/2014/main" id="{8853B60D-8B1C-4741-BA3A-846F0F6085AA}"/>
              </a:ext>
            </a:extLst>
          </p:cNvPr>
          <p:cNvSpPr>
            <a:spLocks noGrp="1"/>
          </p:cNvSpPr>
          <p:nvPr>
            <p:ph idx="1"/>
          </p:nvPr>
        </p:nvSpPr>
        <p:spPr>
          <a:xfrm>
            <a:off x="457200" y="1981201"/>
            <a:ext cx="2743200" cy="1828799"/>
          </a:xfrm>
        </p:spPr>
        <p:txBody>
          <a:bodyPr/>
          <a:lstStyle/>
          <a:p>
            <a:endParaRPr lang="en-US" dirty="0"/>
          </a:p>
        </p:txBody>
      </p:sp>
      <p:grpSp>
        <p:nvGrpSpPr>
          <p:cNvPr id="2" name="Group 1" descr="Photo of a website" title="Image"/>
          <p:cNvGrpSpPr/>
          <p:nvPr/>
        </p:nvGrpSpPr>
        <p:grpSpPr>
          <a:xfrm>
            <a:off x="457200" y="1645270"/>
            <a:ext cx="2743200" cy="2108039"/>
            <a:chOff x="457200" y="1645270"/>
            <a:chExt cx="2743200" cy="2108039"/>
          </a:xfrm>
        </p:grpSpPr>
        <p:pic>
          <p:nvPicPr>
            <p:cNvPr id="5" name="Picture 4" descr="Photo of the Stop Stockouts website">
              <a:extLst>
                <a:ext uri="{FF2B5EF4-FFF2-40B4-BE49-F238E27FC236}">
                  <a16:creationId xmlns:a16="http://schemas.microsoft.com/office/drawing/2014/main" id="{3D91598E-26D0-44BB-BE19-E1AAFB7D03A4}"/>
                </a:ext>
              </a:extLst>
            </p:cNvPr>
            <p:cNvPicPr>
              <a:picLocks noChangeAspect="1"/>
            </p:cNvPicPr>
            <p:nvPr/>
          </p:nvPicPr>
          <p:blipFill>
            <a:blip r:embed="rId2"/>
            <a:stretch>
              <a:fillRect/>
            </a:stretch>
          </p:blipFill>
          <p:spPr>
            <a:xfrm>
              <a:off x="457200" y="1645270"/>
              <a:ext cx="2743200" cy="2108039"/>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8702BA6D-D635-4542-BF31-C30ECC722CD0}"/>
                </a:ext>
              </a:extLst>
            </p:cNvPr>
            <p:cNvSpPr txBox="1"/>
            <p:nvPr/>
          </p:nvSpPr>
          <p:spPr>
            <a:xfrm rot="21297246">
              <a:off x="577606" y="3258360"/>
              <a:ext cx="990600" cy="369332"/>
            </a:xfrm>
            <a:prstGeom prst="rect">
              <a:avLst/>
            </a:prstGeom>
            <a:noFill/>
          </p:spPr>
          <p:txBody>
            <a:bodyPr wrap="square" rtlCol="0">
              <a:spAutoFit/>
            </a:bodyPr>
            <a:lstStyle/>
            <a:p>
              <a:r>
                <a:rPr lang="en-US" dirty="0"/>
                <a:t>Website</a:t>
              </a:r>
            </a:p>
          </p:txBody>
        </p:sp>
      </p:grpSp>
      <p:grpSp>
        <p:nvGrpSpPr>
          <p:cNvPr id="15" name="Group 14" descr="People holding up banners that read: Protect our babies and Decentralize Health Care Service for Better Access for Everyone!" title="Image"/>
          <p:cNvGrpSpPr/>
          <p:nvPr/>
        </p:nvGrpSpPr>
        <p:grpSpPr>
          <a:xfrm>
            <a:off x="3312533" y="1955342"/>
            <a:ext cx="3546418" cy="1692923"/>
            <a:chOff x="3312533" y="1955342"/>
            <a:chExt cx="3546418" cy="1692923"/>
          </a:xfrm>
        </p:grpSpPr>
        <p:pic>
          <p:nvPicPr>
            <p:cNvPr id="11" name="Picture 10" descr="Photo of a rally for HIV treatment for everyone">
              <a:extLst>
                <a:ext uri="{FF2B5EF4-FFF2-40B4-BE49-F238E27FC236}">
                  <a16:creationId xmlns:a16="http://schemas.microsoft.com/office/drawing/2014/main" id="{4A5E5D60-F733-4B85-8FF0-144C66E026E1}"/>
                </a:ext>
              </a:extLst>
            </p:cNvPr>
            <p:cNvPicPr>
              <a:picLocks noChangeAspect="1"/>
            </p:cNvPicPr>
            <p:nvPr/>
          </p:nvPicPr>
          <p:blipFill>
            <a:blip r:embed="rId3"/>
            <a:stretch>
              <a:fillRect/>
            </a:stretch>
          </p:blipFill>
          <p:spPr>
            <a:xfrm>
              <a:off x="3548475" y="1955342"/>
              <a:ext cx="3310476" cy="1692923"/>
            </a:xfrm>
            <a:prstGeom prst="rect">
              <a:avLst/>
            </a:prstGeom>
          </p:spPr>
        </p:pic>
        <p:sp>
          <p:nvSpPr>
            <p:cNvPr id="12" name="TextBox 11">
              <a:extLst>
                <a:ext uri="{FF2B5EF4-FFF2-40B4-BE49-F238E27FC236}">
                  <a16:creationId xmlns:a16="http://schemas.microsoft.com/office/drawing/2014/main" id="{C1152BED-7105-4773-94A5-B546FFF0BA87}"/>
                </a:ext>
              </a:extLst>
            </p:cNvPr>
            <p:cNvSpPr txBox="1"/>
            <p:nvPr/>
          </p:nvSpPr>
          <p:spPr>
            <a:xfrm rot="21236222">
              <a:off x="3312533" y="3241481"/>
              <a:ext cx="1090612" cy="369332"/>
            </a:xfrm>
            <a:prstGeom prst="rect">
              <a:avLst/>
            </a:prstGeom>
            <a:noFill/>
          </p:spPr>
          <p:txBody>
            <a:bodyPr wrap="square" rtlCol="0">
              <a:spAutoFit/>
            </a:bodyPr>
            <a:lstStyle/>
            <a:p>
              <a:pPr algn="ctr"/>
              <a:r>
                <a:rPr lang="en-US" dirty="0">
                  <a:solidFill>
                    <a:schemeClr val="bg1"/>
                  </a:solidFill>
                </a:rPr>
                <a:t>Rally</a:t>
              </a:r>
            </a:p>
          </p:txBody>
        </p:sp>
      </p:grpSp>
      <p:grpSp>
        <p:nvGrpSpPr>
          <p:cNvPr id="17" name="Group 16" descr="Photo of a banner of a national school walkout&#10;" title="Image"/>
          <p:cNvGrpSpPr/>
          <p:nvPr/>
        </p:nvGrpSpPr>
        <p:grpSpPr>
          <a:xfrm>
            <a:off x="93594" y="4145931"/>
            <a:ext cx="3211216" cy="2296826"/>
            <a:chOff x="93594" y="4145931"/>
            <a:chExt cx="3211216" cy="2296826"/>
          </a:xfrm>
        </p:grpSpPr>
        <p:pic>
          <p:nvPicPr>
            <p:cNvPr id="7" name="Picture 6" descr="Photo of an advertisement for a national school walkout.">
              <a:extLst>
                <a:ext uri="{FF2B5EF4-FFF2-40B4-BE49-F238E27FC236}">
                  <a16:creationId xmlns:a16="http://schemas.microsoft.com/office/drawing/2014/main" id="{74B38886-BFD2-4981-838E-A44B307462A4}"/>
                </a:ext>
              </a:extLst>
            </p:cNvPr>
            <p:cNvPicPr>
              <a:picLocks noChangeAspect="1"/>
            </p:cNvPicPr>
            <p:nvPr/>
          </p:nvPicPr>
          <p:blipFill>
            <a:blip r:embed="rId4"/>
            <a:stretch>
              <a:fillRect/>
            </a:stretch>
          </p:blipFill>
          <p:spPr>
            <a:xfrm>
              <a:off x="145539" y="4145931"/>
              <a:ext cx="3159271" cy="2296826"/>
            </a:xfrm>
            <a:prstGeom prst="rect">
              <a:avLst/>
            </a:prstGeom>
          </p:spPr>
        </p:pic>
        <p:sp>
          <p:nvSpPr>
            <p:cNvPr id="8" name="TextBox 7">
              <a:extLst>
                <a:ext uri="{FF2B5EF4-FFF2-40B4-BE49-F238E27FC236}">
                  <a16:creationId xmlns:a16="http://schemas.microsoft.com/office/drawing/2014/main" id="{8FF3FB0B-E975-4DAE-95DD-B51EA9E0DACB}"/>
                </a:ext>
              </a:extLst>
            </p:cNvPr>
            <p:cNvSpPr txBox="1"/>
            <p:nvPr/>
          </p:nvSpPr>
          <p:spPr>
            <a:xfrm rot="21090857">
              <a:off x="93594" y="4254478"/>
              <a:ext cx="1752600" cy="369332"/>
            </a:xfrm>
            <a:prstGeom prst="rect">
              <a:avLst/>
            </a:prstGeom>
            <a:noFill/>
          </p:spPr>
          <p:txBody>
            <a:bodyPr wrap="square" rtlCol="0">
              <a:spAutoFit/>
            </a:bodyPr>
            <a:lstStyle/>
            <a:p>
              <a:r>
                <a:rPr lang="en-US" b="1" dirty="0">
                  <a:solidFill>
                    <a:schemeClr val="bg1"/>
                  </a:solidFill>
                </a:rPr>
                <a:t>Walkout</a:t>
              </a:r>
            </a:p>
          </p:txBody>
        </p:sp>
      </p:grpSp>
      <p:grpSp>
        <p:nvGrpSpPr>
          <p:cNvPr id="18" name="Group 17" descr="Press conference" title="Image"/>
          <p:cNvGrpSpPr/>
          <p:nvPr/>
        </p:nvGrpSpPr>
        <p:grpSpPr>
          <a:xfrm>
            <a:off x="3315008" y="4150741"/>
            <a:ext cx="3663659" cy="2282637"/>
            <a:chOff x="3315008" y="4150741"/>
            <a:chExt cx="3663659" cy="2282637"/>
          </a:xfrm>
        </p:grpSpPr>
        <p:pic>
          <p:nvPicPr>
            <p:cNvPr id="13" name="Picture 12" descr="Photo of a press conference">
              <a:extLst>
                <a:ext uri="{FF2B5EF4-FFF2-40B4-BE49-F238E27FC236}">
                  <a16:creationId xmlns:a16="http://schemas.microsoft.com/office/drawing/2014/main" id="{594EDAC5-24B3-4BB1-81D1-044FB53F1071}"/>
                </a:ext>
              </a:extLst>
            </p:cNvPr>
            <p:cNvPicPr>
              <a:picLocks noChangeAspect="1"/>
            </p:cNvPicPr>
            <p:nvPr/>
          </p:nvPicPr>
          <p:blipFill>
            <a:blip r:embed="rId5"/>
            <a:stretch>
              <a:fillRect/>
            </a:stretch>
          </p:blipFill>
          <p:spPr>
            <a:xfrm>
              <a:off x="3548475" y="4150741"/>
              <a:ext cx="3430192" cy="2282637"/>
            </a:xfrm>
            <a:prstGeom prst="rect">
              <a:avLst/>
            </a:prstGeom>
          </p:spPr>
        </p:pic>
        <p:sp>
          <p:nvSpPr>
            <p:cNvPr id="14" name="TextBox 13">
              <a:extLst>
                <a:ext uri="{FF2B5EF4-FFF2-40B4-BE49-F238E27FC236}">
                  <a16:creationId xmlns:a16="http://schemas.microsoft.com/office/drawing/2014/main" id="{955680A3-02BF-4C11-A632-5121C2D207F1}"/>
                </a:ext>
              </a:extLst>
            </p:cNvPr>
            <p:cNvSpPr txBox="1"/>
            <p:nvPr/>
          </p:nvSpPr>
          <p:spPr>
            <a:xfrm rot="21335845">
              <a:off x="3315008" y="5958319"/>
              <a:ext cx="2695516" cy="369332"/>
            </a:xfrm>
            <a:prstGeom prst="rect">
              <a:avLst/>
            </a:prstGeom>
            <a:noFill/>
          </p:spPr>
          <p:txBody>
            <a:bodyPr wrap="square" rtlCol="0">
              <a:spAutoFit/>
            </a:bodyPr>
            <a:lstStyle/>
            <a:p>
              <a:pPr algn="ctr"/>
              <a:r>
                <a:rPr lang="en-US" dirty="0">
                  <a:solidFill>
                    <a:schemeClr val="bg1"/>
                  </a:solidFill>
                </a:rPr>
                <a:t>Press Conference</a:t>
              </a:r>
            </a:p>
          </p:txBody>
        </p:sp>
      </p:grpSp>
      <p:grpSp>
        <p:nvGrpSpPr>
          <p:cNvPr id="16" name="Group 15" descr="Photo of a Technical Brief"/>
          <p:cNvGrpSpPr/>
          <p:nvPr/>
        </p:nvGrpSpPr>
        <p:grpSpPr>
          <a:xfrm>
            <a:off x="7111348" y="2202511"/>
            <a:ext cx="1893220" cy="2548588"/>
            <a:chOff x="7090622" y="2202510"/>
            <a:chExt cx="1913946" cy="2486025"/>
          </a:xfrm>
        </p:grpSpPr>
        <p:pic>
          <p:nvPicPr>
            <p:cNvPr id="9" name="Picture 8" descr="Technical brief on Population growth and the global health workforce crisis" title="Image">
              <a:extLst>
                <a:ext uri="{FF2B5EF4-FFF2-40B4-BE49-F238E27FC236}">
                  <a16:creationId xmlns:a16="http://schemas.microsoft.com/office/drawing/2014/main" id="{9595E2F7-DAAA-4ED0-88A7-153B25B363C7}"/>
                </a:ext>
              </a:extLst>
            </p:cNvPr>
            <p:cNvPicPr>
              <a:picLocks noChangeAspect="1"/>
            </p:cNvPicPr>
            <p:nvPr/>
          </p:nvPicPr>
          <p:blipFill>
            <a:blip r:embed="rId6"/>
            <a:stretch>
              <a:fillRect/>
            </a:stretch>
          </p:blipFill>
          <p:spPr>
            <a:xfrm>
              <a:off x="7099568" y="2202510"/>
              <a:ext cx="1905000" cy="2486025"/>
            </a:xfrm>
            <a:prstGeom prst="rect">
              <a:avLst/>
            </a:prstGeom>
            <a:ln>
              <a:solidFill>
                <a:schemeClr val="bg1">
                  <a:lumMod val="50000"/>
                </a:schemeClr>
              </a:solidFill>
            </a:ln>
          </p:spPr>
        </p:pic>
        <p:sp>
          <p:nvSpPr>
            <p:cNvPr id="10" name="TextBox 9">
              <a:extLst>
                <a:ext uri="{FF2B5EF4-FFF2-40B4-BE49-F238E27FC236}">
                  <a16:creationId xmlns:a16="http://schemas.microsoft.com/office/drawing/2014/main" id="{81650C46-9685-41D2-88A1-687E1017B57B}"/>
                </a:ext>
              </a:extLst>
            </p:cNvPr>
            <p:cNvSpPr txBox="1"/>
            <p:nvPr/>
          </p:nvSpPr>
          <p:spPr>
            <a:xfrm rot="21385950">
              <a:off x="7090622" y="3823951"/>
              <a:ext cx="1676400" cy="646331"/>
            </a:xfrm>
            <a:prstGeom prst="rect">
              <a:avLst/>
            </a:prstGeom>
            <a:noFill/>
          </p:spPr>
          <p:txBody>
            <a:bodyPr wrap="square" rtlCol="0">
              <a:spAutoFit/>
            </a:bodyPr>
            <a:lstStyle/>
            <a:p>
              <a:r>
                <a:rPr lang="en-US" dirty="0"/>
                <a:t>Technical Brief and Meeting</a:t>
              </a:r>
            </a:p>
          </p:txBody>
        </p:sp>
      </p:grpSp>
    </p:spTree>
    <p:extLst>
      <p:ext uri="{BB962C8B-B14F-4D97-AF65-F5344CB8AC3E}">
        <p14:creationId xmlns:p14="http://schemas.microsoft.com/office/powerpoint/2010/main" val="3402134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15780</TotalTime>
  <Words>843</Words>
  <Application>Microsoft Office PowerPoint</Application>
  <PresentationFormat>On-screen Show (4:3)</PresentationFormat>
  <Paragraphs>117</Paragraphs>
  <Slides>18</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Calibri Light</vt:lpstr>
      <vt:lpstr>Times New Roman</vt:lpstr>
      <vt:lpstr>Office Theme</vt:lpstr>
      <vt:lpstr>2_Office Theme</vt:lpstr>
      <vt:lpstr>1_Office Theme</vt:lpstr>
      <vt:lpstr>3_Office Theme</vt:lpstr>
      <vt:lpstr>Create Effective Advocacy Communication </vt:lpstr>
      <vt:lpstr>Step 5: Create Effective Advocacy Communication</vt:lpstr>
      <vt:lpstr>What is Advocacy Communication?</vt:lpstr>
      <vt:lpstr>Considerations for Delivering an Advocacy Message</vt:lpstr>
      <vt:lpstr>Stage Determination</vt:lpstr>
      <vt:lpstr> </vt:lpstr>
      <vt:lpstr>Messenger/Source</vt:lpstr>
      <vt:lpstr>Other Considerations</vt:lpstr>
      <vt:lpstr>Format/Medium Examples</vt:lpstr>
      <vt:lpstr>Activity—Developing Advocacy Messages</vt:lpstr>
      <vt:lpstr>Characteristics of Effective Communication</vt:lpstr>
      <vt:lpstr>Questions?</vt:lpstr>
      <vt:lpstr>A One-Minute Message</vt:lpstr>
      <vt:lpstr>What makes a speech compelling</vt:lpstr>
      <vt:lpstr>Identify the missing component in the example below: </vt:lpstr>
      <vt:lpstr>Activity—Develop a One-Minute Message</vt:lpstr>
      <vt:lpstr>Points to Remember</vt:lpstr>
      <vt:lpstr>Learning Objectives—Session 9</vt:lpstr>
    </vt:vector>
  </TitlesOfParts>
  <Company>FHI 360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9 of Developing Policy Advocacy Strategies Workshop</dc:title>
  <dc:subject>Session 9 of a training on developing a policy advocacy strategy covering developing an advocacy message for an intended target audience.</dc:subject>
  <dc:creator>amehrotra@fhi360.org;TZan@fhi360.org</dc:creator>
  <cp:keywords>Policy Advocacy, Training, Advocacy Communication, advocacy message</cp:keywords>
  <cp:lastModifiedBy>Amita Mehrotra</cp:lastModifiedBy>
  <cp:revision>202</cp:revision>
  <cp:lastPrinted>2016-07-07T15:29:19Z</cp:lastPrinted>
  <dcterms:created xsi:type="dcterms:W3CDTF">2013-02-19T19:25:05Z</dcterms:created>
  <dcterms:modified xsi:type="dcterms:W3CDTF">2019-02-06T21:54:35Z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