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2" r:id="rId7"/>
    <p:sldId id="272" r:id="rId8"/>
    <p:sldId id="273" r:id="rId9"/>
    <p:sldId id="263" r:id="rId10"/>
    <p:sldId id="267" r:id="rId11"/>
    <p:sldId id="268" r:id="rId12"/>
    <p:sldId id="264" r:id="rId13"/>
    <p:sldId id="265" r:id="rId14"/>
    <p:sldId id="266"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7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0" autoAdjust="0"/>
  </p:normalViewPr>
  <p:slideViewPr>
    <p:cSldViewPr snapToObjects="1">
      <p:cViewPr varScale="1">
        <p:scale>
          <a:sx n="80" d="100"/>
          <a:sy n="80"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30C7B-5D52-416B-9898-6F3D1D106B1E}" type="datetimeFigureOut">
              <a:rPr lang="en-US" smtClean="0"/>
              <a:t>2/22/2017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E14CD8-A50A-43FA-BA8A-63538D200BEB}" type="slidenum">
              <a:rPr lang="en-US" smtClean="0"/>
              <a:t>‹#›</a:t>
            </a:fld>
            <a:endParaRPr lang="en-US"/>
          </a:p>
        </p:txBody>
      </p:sp>
    </p:spTree>
    <p:extLst>
      <p:ext uri="{BB962C8B-B14F-4D97-AF65-F5344CB8AC3E}">
        <p14:creationId xmlns:p14="http://schemas.microsoft.com/office/powerpoint/2010/main" val="198987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025715A-C7CD-104F-ACA8-F6E3BD89E3CF}" type="datetimeFigureOut">
              <a:rPr lang="en-US" smtClean="0"/>
              <a:pPr/>
              <a:t>2/22/2017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154156-82E8-F649-BBF6-8BD4FB3A7E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PC bar.jpg"/>
          <p:cNvPicPr>
            <a:picLocks noChangeAspect="1"/>
          </p:cNvPicPr>
          <p:nvPr userDrawn="1"/>
        </p:nvPicPr>
        <p:blipFill>
          <a:blip r:embed="rId13"/>
          <a:stretch>
            <a:fillRect/>
          </a:stretch>
        </p:blipFill>
        <p:spPr>
          <a:xfrm>
            <a:off x="0" y="-1"/>
            <a:ext cx="9144000" cy="516367"/>
          </a:xfrm>
          <a:prstGeom prst="rect">
            <a:avLst/>
          </a:prstGeom>
        </p:spPr>
      </p:pic>
      <p:pic>
        <p:nvPicPr>
          <p:cNvPr id="8" name="Picture 7" descr="Horizontal_CMYK_600.psd"/>
          <p:cNvPicPr>
            <a:picLocks noChangeAspect="1"/>
          </p:cNvPicPr>
          <p:nvPr userDrawn="1"/>
        </p:nvPicPr>
        <p:blipFill>
          <a:blip r:embed="rId14"/>
          <a:stretch>
            <a:fillRect/>
          </a:stretch>
        </p:blipFill>
        <p:spPr>
          <a:xfrm>
            <a:off x="381000" y="5638800"/>
            <a:ext cx="2170176" cy="837768"/>
          </a:xfrm>
          <a:prstGeom prst="rect">
            <a:avLst/>
          </a:prstGeom>
        </p:spPr>
      </p:pic>
      <p:pic>
        <p:nvPicPr>
          <p:cNvPr id="9" name="Picture 8" descr="APC logo_color no background.psd"/>
          <p:cNvPicPr>
            <a:picLocks noChangeAspect="1"/>
          </p:cNvPicPr>
          <p:nvPr userDrawn="1"/>
        </p:nvPicPr>
        <p:blipFill>
          <a:blip r:embed="rId15"/>
          <a:stretch>
            <a:fillRect/>
          </a:stretch>
        </p:blipFill>
        <p:spPr>
          <a:xfrm>
            <a:off x="7391400" y="5562600"/>
            <a:ext cx="990600" cy="772668"/>
          </a:xfrm>
          <a:prstGeom prst="rect">
            <a:avLst/>
          </a:prstGeom>
        </p:spPr>
      </p:pic>
      <p:sp>
        <p:nvSpPr>
          <p:cNvPr id="10" name="Rectangle 9"/>
          <p:cNvSpPr/>
          <p:nvPr userDrawn="1"/>
        </p:nvSpPr>
        <p:spPr>
          <a:xfrm>
            <a:off x="0" y="6629400"/>
            <a:ext cx="9144000" cy="228600"/>
          </a:xfrm>
          <a:prstGeom prst="rect">
            <a:avLst/>
          </a:prstGeom>
          <a:solidFill>
            <a:srgbClr val="137FC1"/>
          </a:solidFill>
          <a:ln w="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2000"/>
          </a:xfrm>
        </p:spPr>
        <p:txBody>
          <a:bodyPr>
            <a:normAutofit fontScale="90000"/>
          </a:bodyPr>
          <a:lstStyle/>
          <a:p>
            <a:r>
              <a:rPr lang="en-US" b="1" dirty="0"/>
              <a:t>The contribution of CHWs on maternal, neonatal and child health indicators in Uganda.</a:t>
            </a:r>
            <a:br>
              <a:rPr lang="en-US" b="1" dirty="0"/>
            </a:br>
            <a:br>
              <a:rPr lang="en-US" b="1" dirty="0"/>
            </a:br>
            <a:r>
              <a:rPr lang="en-US" b="1" dirty="0"/>
              <a:t>By </a:t>
            </a:r>
            <a:br>
              <a:rPr lang="en-US" b="1" dirty="0"/>
            </a:br>
            <a:r>
              <a:rPr lang="en-US" b="1" dirty="0"/>
              <a:t>Mr. Thembo Joshua</a:t>
            </a:r>
            <a:br>
              <a:rPr lang="en-US" b="1" dirty="0"/>
            </a:br>
            <a:r>
              <a:rPr lang="en-US" b="1" dirty="0"/>
              <a:t>Data Manager, FHI360/APC</a:t>
            </a:r>
            <a:endParaRPr lang="en-US" dirty="0"/>
          </a:p>
        </p:txBody>
      </p:sp>
      <p:pic>
        <p:nvPicPr>
          <p:cNvPr id="6" name="Picture 5" descr="fhi logo no background.psd"/>
          <p:cNvPicPr>
            <a:picLocks noChangeAspect="1"/>
          </p:cNvPicPr>
          <p:nvPr/>
        </p:nvPicPr>
        <p:blipFill>
          <a:blip r:embed="rId2"/>
          <a:stretch>
            <a:fillRect/>
          </a:stretch>
        </p:blipFill>
        <p:spPr>
          <a:xfrm>
            <a:off x="5322296" y="5831738"/>
            <a:ext cx="1154704" cy="492862"/>
          </a:xfrm>
          <a:prstGeom prst="rect">
            <a:avLst/>
          </a:prstGeom>
        </p:spPr>
      </p:pic>
      <p:pic>
        <p:nvPicPr>
          <p:cNvPr id="7" name="Picture 6" descr="JSI text logo.psd"/>
          <p:cNvPicPr>
            <a:picLocks noChangeAspect="1"/>
          </p:cNvPicPr>
          <p:nvPr/>
        </p:nvPicPr>
        <p:blipFill>
          <a:blip r:embed="rId3"/>
          <a:stretch>
            <a:fillRect/>
          </a:stretch>
        </p:blipFill>
        <p:spPr>
          <a:xfrm>
            <a:off x="3124200" y="5741529"/>
            <a:ext cx="1447800" cy="5830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Methodology/Procedure</a:t>
            </a:r>
          </a:p>
        </p:txBody>
      </p:sp>
      <p:sp>
        <p:nvSpPr>
          <p:cNvPr id="3" name="Content Placeholder 2"/>
          <p:cNvSpPr>
            <a:spLocks noGrp="1"/>
          </p:cNvSpPr>
          <p:nvPr>
            <p:ph idx="1"/>
          </p:nvPr>
        </p:nvSpPr>
        <p:spPr>
          <a:xfrm>
            <a:off x="457200" y="1066800"/>
            <a:ext cx="8229600" cy="5059363"/>
          </a:xfrm>
        </p:spPr>
        <p:txBody>
          <a:bodyPr/>
          <a:lstStyle/>
          <a:p>
            <a:r>
              <a:rPr lang="en-US" sz="3600" dirty="0"/>
              <a:t>VHTs collected data on short term FP services provided at community level</a:t>
            </a:r>
          </a:p>
          <a:p>
            <a:r>
              <a:rPr lang="en-US" sz="3600" dirty="0"/>
              <a:t>Data was submitted to and cleaned by a midwife attached to a public health facility</a:t>
            </a:r>
          </a:p>
          <a:p>
            <a:r>
              <a:rPr lang="en-US" sz="3600" dirty="0"/>
              <a:t>Longitudinal data for 2015 and 2016 was coded, summarized by method and year of service using Microsoft access</a:t>
            </a:r>
          </a:p>
        </p:txBody>
      </p:sp>
    </p:spTree>
    <p:extLst>
      <p:ext uri="{BB962C8B-B14F-4D97-AF65-F5344CB8AC3E}">
        <p14:creationId xmlns:p14="http://schemas.microsoft.com/office/powerpoint/2010/main" val="3588652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Methodology/Procedure cont.…</a:t>
            </a:r>
          </a:p>
        </p:txBody>
      </p:sp>
      <p:sp>
        <p:nvSpPr>
          <p:cNvPr id="3" name="Content Placeholder 2"/>
          <p:cNvSpPr>
            <a:spLocks noGrp="1"/>
          </p:cNvSpPr>
          <p:nvPr>
            <p:ph idx="1"/>
          </p:nvPr>
        </p:nvSpPr>
        <p:spPr/>
        <p:txBody>
          <a:bodyPr/>
          <a:lstStyle/>
          <a:p>
            <a:r>
              <a:rPr lang="en-US" sz="4000" dirty="0"/>
              <a:t>Summarized data was then entered into Marie stopes international FP Impact Calculator, which auto generated a project outcomes report</a:t>
            </a:r>
          </a:p>
        </p:txBody>
      </p:sp>
    </p:spTree>
    <p:extLst>
      <p:ext uri="{BB962C8B-B14F-4D97-AF65-F5344CB8AC3E}">
        <p14:creationId xmlns:p14="http://schemas.microsoft.com/office/powerpoint/2010/main" val="2862212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Results</a:t>
            </a:r>
          </a:p>
        </p:txBody>
      </p:sp>
      <p:sp>
        <p:nvSpPr>
          <p:cNvPr id="3" name="Content Placeholder 2"/>
          <p:cNvSpPr>
            <a:spLocks noGrp="1"/>
          </p:cNvSpPr>
          <p:nvPr>
            <p:ph idx="1"/>
          </p:nvPr>
        </p:nvSpPr>
        <p:spPr>
          <a:xfrm>
            <a:off x="457200" y="1066800"/>
            <a:ext cx="8229600" cy="5059363"/>
          </a:xfrm>
        </p:spPr>
        <p:txBody>
          <a:bodyPr/>
          <a:lstStyle/>
          <a:p>
            <a:r>
              <a:rPr lang="en-US" sz="4400" dirty="0"/>
              <a:t>By September 2016, 1,180 trained VHTs had provided 99,797 short-term FP services to clients across the 16 districts, </a:t>
            </a:r>
          </a:p>
          <a:p>
            <a:r>
              <a:rPr lang="en-US" sz="4400" dirty="0"/>
              <a:t>Resulting into 23,731 couple years of protection (CYPs).  </a:t>
            </a:r>
          </a:p>
        </p:txBody>
      </p:sp>
    </p:spTree>
    <p:extLst>
      <p:ext uri="{BB962C8B-B14F-4D97-AF65-F5344CB8AC3E}">
        <p14:creationId xmlns:p14="http://schemas.microsoft.com/office/powerpoint/2010/main" val="892280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Results cont.….</a:t>
            </a:r>
          </a:p>
        </p:txBody>
      </p:sp>
      <p:sp>
        <p:nvSpPr>
          <p:cNvPr id="3" name="Content Placeholder 2"/>
          <p:cNvSpPr>
            <a:spLocks noGrp="1"/>
          </p:cNvSpPr>
          <p:nvPr>
            <p:ph idx="1"/>
          </p:nvPr>
        </p:nvSpPr>
        <p:spPr/>
        <p:txBody>
          <a:bodyPr/>
          <a:lstStyle/>
          <a:p>
            <a:r>
              <a:rPr lang="en-US" sz="4400" dirty="0"/>
              <a:t>Consequently, the following were averted/forfended</a:t>
            </a:r>
          </a:p>
          <a:p>
            <a:pPr lvl="1"/>
            <a:r>
              <a:rPr lang="en-US" sz="4400" dirty="0">
                <a:solidFill>
                  <a:srgbClr val="0070C0"/>
                </a:solidFill>
              </a:rPr>
              <a:t>5,654 unintended pregnancies, </a:t>
            </a:r>
          </a:p>
          <a:p>
            <a:pPr lvl="1"/>
            <a:r>
              <a:rPr lang="en-US" sz="4400" dirty="0">
                <a:solidFill>
                  <a:srgbClr val="0070C0"/>
                </a:solidFill>
              </a:rPr>
              <a:t>1,752 abortions, </a:t>
            </a:r>
          </a:p>
          <a:p>
            <a:pPr lvl="1"/>
            <a:r>
              <a:rPr lang="en-US" sz="4400" dirty="0">
                <a:solidFill>
                  <a:srgbClr val="0070C0"/>
                </a:solidFill>
              </a:rPr>
              <a:t>15 maternal deaths, </a:t>
            </a:r>
          </a:p>
        </p:txBody>
      </p:sp>
    </p:spTree>
    <p:extLst>
      <p:ext uri="{BB962C8B-B14F-4D97-AF65-F5344CB8AC3E}">
        <p14:creationId xmlns:p14="http://schemas.microsoft.com/office/powerpoint/2010/main" val="42714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Results cont...</a:t>
            </a:r>
          </a:p>
        </p:txBody>
      </p:sp>
      <p:sp>
        <p:nvSpPr>
          <p:cNvPr id="3" name="Content Placeholder 2"/>
          <p:cNvSpPr>
            <a:spLocks noGrp="1"/>
          </p:cNvSpPr>
          <p:nvPr>
            <p:ph idx="1"/>
          </p:nvPr>
        </p:nvSpPr>
        <p:spPr/>
        <p:txBody>
          <a:bodyPr/>
          <a:lstStyle/>
          <a:p>
            <a:pPr lvl="1"/>
            <a:r>
              <a:rPr lang="en-US" sz="4400" dirty="0">
                <a:solidFill>
                  <a:srgbClr val="0070C0"/>
                </a:solidFill>
              </a:rPr>
              <a:t>130 child deaths, </a:t>
            </a:r>
          </a:p>
          <a:p>
            <a:pPr lvl="1"/>
            <a:r>
              <a:rPr lang="en-US" sz="4400" dirty="0">
                <a:solidFill>
                  <a:srgbClr val="0070C0"/>
                </a:solidFill>
              </a:rPr>
              <a:t>2,757 HIV/Sexually Transmitted Infections</a:t>
            </a:r>
          </a:p>
          <a:p>
            <a:pPr lvl="1"/>
            <a:r>
              <a:rPr lang="en-US" sz="4400" dirty="0">
                <a:solidFill>
                  <a:srgbClr val="0070C0"/>
                </a:solidFill>
              </a:rPr>
              <a:t>and 3,072 live births</a:t>
            </a:r>
            <a:endParaRPr lang="en-US" sz="4400" dirty="0"/>
          </a:p>
          <a:p>
            <a:r>
              <a:rPr lang="en-US" sz="4400" dirty="0"/>
              <a:t>and USD. 228,636 direct healthcare cost was saved</a:t>
            </a:r>
          </a:p>
          <a:p>
            <a:endParaRPr lang="en-US" sz="4400" dirty="0"/>
          </a:p>
        </p:txBody>
      </p:sp>
    </p:spTree>
    <p:extLst>
      <p:ext uri="{BB962C8B-B14F-4D97-AF65-F5344CB8AC3E}">
        <p14:creationId xmlns:p14="http://schemas.microsoft.com/office/powerpoint/2010/main" val="1645691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362"/>
          </a:xfrm>
        </p:spPr>
        <p:txBody>
          <a:bodyPr/>
          <a:lstStyle/>
          <a:p>
            <a:r>
              <a:rPr lang="en-US" b="1" dirty="0">
                <a:solidFill>
                  <a:srgbClr val="FF0000"/>
                </a:solidFill>
              </a:rPr>
              <a:t>Conclusion </a:t>
            </a:r>
          </a:p>
        </p:txBody>
      </p:sp>
      <p:sp>
        <p:nvSpPr>
          <p:cNvPr id="3" name="Content Placeholder 2"/>
          <p:cNvSpPr>
            <a:spLocks noGrp="1"/>
          </p:cNvSpPr>
          <p:nvPr>
            <p:ph idx="1"/>
          </p:nvPr>
        </p:nvSpPr>
        <p:spPr>
          <a:xfrm>
            <a:off x="457200" y="1295400"/>
            <a:ext cx="8229600" cy="4830763"/>
          </a:xfrm>
        </p:spPr>
        <p:txBody>
          <a:bodyPr/>
          <a:lstStyle/>
          <a:p>
            <a:r>
              <a:rPr lang="en-US" sz="3600" dirty="0"/>
              <a:t>Despite the not so wide scope (</a:t>
            </a:r>
            <a:r>
              <a:rPr lang="en-US" sz="2800" dirty="0">
                <a:solidFill>
                  <a:srgbClr val="FF0000"/>
                </a:solidFill>
              </a:rPr>
              <a:t>implementation in 16 out of 112 districts </a:t>
            </a:r>
            <a:r>
              <a:rPr lang="en-US" sz="2800" dirty="0">
                <a:solidFill>
                  <a:srgbClr val="0070C0"/>
                </a:solidFill>
              </a:rPr>
              <a:t>and utilization of only 1,180 out of  179,175 CHWs/VHTs in Uganda</a:t>
            </a:r>
            <a:r>
              <a:rPr lang="en-US" sz="3600" dirty="0"/>
              <a:t>), </a:t>
            </a:r>
          </a:p>
          <a:p>
            <a:r>
              <a:rPr lang="en-US" sz="3600" dirty="0"/>
              <a:t>the estimated outcomes above suggest that APC’s Community Based FP model that is implemented by CHWs/VHTs  is viable, and leads to compelling health and economic outcomes.   </a:t>
            </a:r>
          </a:p>
          <a:p>
            <a:endParaRPr lang="en-US" sz="3600" dirty="0"/>
          </a:p>
        </p:txBody>
      </p:sp>
    </p:spTree>
    <p:extLst>
      <p:ext uri="{BB962C8B-B14F-4D97-AF65-F5344CB8AC3E}">
        <p14:creationId xmlns:p14="http://schemas.microsoft.com/office/powerpoint/2010/main" val="706116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Conclusion cont.…</a:t>
            </a:r>
          </a:p>
        </p:txBody>
      </p:sp>
      <p:sp>
        <p:nvSpPr>
          <p:cNvPr id="3" name="Content Placeholder 2"/>
          <p:cNvSpPr>
            <a:spLocks noGrp="1"/>
          </p:cNvSpPr>
          <p:nvPr>
            <p:ph idx="1"/>
          </p:nvPr>
        </p:nvSpPr>
        <p:spPr/>
        <p:txBody>
          <a:bodyPr/>
          <a:lstStyle/>
          <a:p>
            <a:r>
              <a:rPr lang="en-US" dirty="0"/>
              <a:t>Countrywide adaption of this model could contribute Uganda’s ability to overcome her maternal, neonatal and child health challenges.</a:t>
            </a:r>
          </a:p>
          <a:p>
            <a:pPr marL="0" indent="0">
              <a:buNone/>
            </a:pPr>
            <a:endParaRPr lang="en-US" dirty="0"/>
          </a:p>
        </p:txBody>
      </p:sp>
    </p:spTree>
    <p:extLst>
      <p:ext uri="{BB962C8B-B14F-4D97-AF65-F5344CB8AC3E}">
        <p14:creationId xmlns:p14="http://schemas.microsoft.com/office/powerpoint/2010/main" val="2226750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pPr marL="0" indent="0" algn="ctr">
              <a:buNone/>
            </a:pPr>
            <a:r>
              <a:rPr lang="en-US" sz="8800" dirty="0">
                <a:solidFill>
                  <a:srgbClr val="FF0000"/>
                </a:solidFill>
              </a:rPr>
              <a:t>Thank you</a:t>
            </a:r>
          </a:p>
          <a:p>
            <a:pPr marL="0" indent="0" algn="ctr">
              <a:buNone/>
            </a:pPr>
            <a:r>
              <a:rPr lang="en-US" sz="8800" dirty="0">
                <a:solidFill>
                  <a:srgbClr val="0070C0"/>
                </a:solidFill>
              </a:rPr>
              <a:t>For listening</a:t>
            </a:r>
          </a:p>
        </p:txBody>
      </p:sp>
    </p:spTree>
    <p:extLst>
      <p:ext uri="{BB962C8B-B14F-4D97-AF65-F5344CB8AC3E}">
        <p14:creationId xmlns:p14="http://schemas.microsoft.com/office/powerpoint/2010/main" val="26348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Background</a:t>
            </a:r>
          </a:p>
        </p:txBody>
      </p:sp>
      <p:sp>
        <p:nvSpPr>
          <p:cNvPr id="3" name="Content Placeholder 2"/>
          <p:cNvSpPr>
            <a:spLocks noGrp="1"/>
          </p:cNvSpPr>
          <p:nvPr>
            <p:ph idx="1"/>
          </p:nvPr>
        </p:nvSpPr>
        <p:spPr>
          <a:xfrm>
            <a:off x="457200" y="1143000"/>
            <a:ext cx="8229600" cy="4983163"/>
          </a:xfrm>
        </p:spPr>
        <p:txBody>
          <a:bodyPr/>
          <a:lstStyle/>
          <a:p>
            <a:r>
              <a:rPr lang="en-US" sz="3600" dirty="0"/>
              <a:t>In Uganda, inadequate skilled workers remain one of the major causes of poor access to family planning (FP) services,.</a:t>
            </a:r>
          </a:p>
          <a:p>
            <a:pPr marL="0" indent="0">
              <a:buNone/>
            </a:pPr>
            <a:endParaRPr lang="en-US" sz="1100" dirty="0"/>
          </a:p>
          <a:p>
            <a:r>
              <a:rPr lang="en-US" sz="3600" dirty="0"/>
              <a:t>Consequently, over three million women of reproductive age (15-49 years) want to delay or stop child bearing, but are not using any contraceptive method. </a:t>
            </a:r>
          </a:p>
        </p:txBody>
      </p:sp>
    </p:spTree>
    <p:extLst>
      <p:ext uri="{BB962C8B-B14F-4D97-AF65-F5344CB8AC3E}">
        <p14:creationId xmlns:p14="http://schemas.microsoft.com/office/powerpoint/2010/main" val="1420692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lstStyle/>
          <a:p>
            <a:r>
              <a:rPr lang="en-US" dirty="0">
                <a:solidFill>
                  <a:srgbClr val="FF0000"/>
                </a:solidFill>
              </a:rPr>
              <a:t>Maternal, neonatal and child health challenges in Uganda;</a:t>
            </a:r>
            <a:endParaRPr lang="en-US" dirty="0"/>
          </a:p>
        </p:txBody>
      </p:sp>
      <p:sp>
        <p:nvSpPr>
          <p:cNvPr id="3" name="Content Placeholder 2"/>
          <p:cNvSpPr>
            <a:spLocks noGrp="1"/>
          </p:cNvSpPr>
          <p:nvPr>
            <p:ph idx="1"/>
          </p:nvPr>
        </p:nvSpPr>
        <p:spPr>
          <a:xfrm>
            <a:off x="457200" y="1981200"/>
            <a:ext cx="8229600" cy="4144963"/>
          </a:xfrm>
        </p:spPr>
        <p:txBody>
          <a:bodyPr/>
          <a:lstStyle/>
          <a:p>
            <a:r>
              <a:rPr lang="en-US" sz="3600" dirty="0"/>
              <a:t>Close to half (44%) of all pregnancies are unplanned or , </a:t>
            </a:r>
          </a:p>
          <a:p>
            <a:r>
              <a:rPr lang="en-US" sz="3600" dirty="0"/>
              <a:t>women have 1.7 more children than the desired number, </a:t>
            </a:r>
          </a:p>
          <a:p>
            <a:r>
              <a:rPr lang="en-US" sz="3600" dirty="0"/>
              <a:t>total fertility rate is high at 5.8 live births per woman, </a:t>
            </a:r>
            <a:endParaRPr lang="en-US" sz="3600" dirty="0">
              <a:solidFill>
                <a:srgbClr val="FF0000"/>
              </a:solidFill>
            </a:endParaRPr>
          </a:p>
        </p:txBody>
      </p:sp>
    </p:spTree>
    <p:extLst>
      <p:ext uri="{BB962C8B-B14F-4D97-AF65-F5344CB8AC3E}">
        <p14:creationId xmlns:p14="http://schemas.microsoft.com/office/powerpoint/2010/main" val="3854565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Maternal, neonatal and child health challenges  </a:t>
            </a:r>
            <a:r>
              <a:rPr lang="en-US" dirty="0" err="1">
                <a:solidFill>
                  <a:srgbClr val="FF0000"/>
                </a:solidFill>
              </a:rPr>
              <a:t>cont</a:t>
            </a:r>
            <a:r>
              <a:rPr lang="en-US" dirty="0">
                <a:solidFill>
                  <a:srgbClr val="FF0000"/>
                </a:solidFill>
              </a:rPr>
              <a:t>…..</a:t>
            </a:r>
            <a:br>
              <a:rPr lang="en-US" dirty="0">
                <a:solidFill>
                  <a:srgbClr val="FF0000"/>
                </a:solidFill>
              </a:rPr>
            </a:br>
            <a:endParaRPr lang="en-US" dirty="0"/>
          </a:p>
        </p:txBody>
      </p:sp>
      <p:sp>
        <p:nvSpPr>
          <p:cNvPr id="3" name="Content Placeholder 2"/>
          <p:cNvSpPr>
            <a:spLocks noGrp="1"/>
          </p:cNvSpPr>
          <p:nvPr>
            <p:ph idx="1"/>
          </p:nvPr>
        </p:nvSpPr>
        <p:spPr/>
        <p:txBody>
          <a:bodyPr/>
          <a:lstStyle/>
          <a:p>
            <a:r>
              <a:rPr lang="en-US" dirty="0"/>
              <a:t>More than 4 in every 1,000 mothers die due to poor antenatal or postnatal care, </a:t>
            </a:r>
          </a:p>
          <a:p>
            <a:r>
              <a:rPr lang="en-US" dirty="0"/>
              <a:t>2 in every 25 children die before the age of 5 years, </a:t>
            </a:r>
          </a:p>
          <a:p>
            <a:r>
              <a:rPr lang="en-US" dirty="0"/>
              <a:t>and 1 in every 4 of teenage girls is either pregnant or have given birth.</a:t>
            </a:r>
          </a:p>
          <a:p>
            <a:r>
              <a:rPr lang="en-US" dirty="0">
                <a:solidFill>
                  <a:srgbClr val="FF0000"/>
                </a:solidFill>
              </a:rPr>
              <a:t>Gaps are wider among women and children living in rural areas</a:t>
            </a:r>
          </a:p>
        </p:txBody>
      </p:sp>
    </p:spTree>
    <p:extLst>
      <p:ext uri="{BB962C8B-B14F-4D97-AF65-F5344CB8AC3E}">
        <p14:creationId xmlns:p14="http://schemas.microsoft.com/office/powerpoint/2010/main" val="40780153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Advancing Partners and Communities (APC)</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381000" y="1716258"/>
            <a:ext cx="8610600" cy="4227342"/>
          </a:xfrm>
        </p:spPr>
        <p:txBody>
          <a:bodyPr/>
          <a:lstStyle/>
          <a:p>
            <a:r>
              <a:rPr lang="en-US" sz="3600" dirty="0"/>
              <a:t>APC is a 5-year USAID-funded global project</a:t>
            </a:r>
          </a:p>
          <a:p>
            <a:r>
              <a:rPr lang="en-US" sz="3600" dirty="0"/>
              <a:t> implemented by JSI Research and Training Institute (JSI) and FHI 360. </a:t>
            </a:r>
          </a:p>
          <a:p>
            <a:r>
              <a:rPr lang="en-US" sz="3600" dirty="0"/>
              <a:t>APC supports community programs that seek to improve the overall health of communities, especially in FP </a:t>
            </a:r>
          </a:p>
          <a:p>
            <a:endParaRPr lang="en-US" sz="3600" dirty="0"/>
          </a:p>
        </p:txBody>
      </p:sp>
    </p:spTree>
    <p:extLst>
      <p:ext uri="{BB962C8B-B14F-4D97-AF65-F5344CB8AC3E}">
        <p14:creationId xmlns:p14="http://schemas.microsoft.com/office/powerpoint/2010/main" val="8965950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APC’s roles  in Uganda</a:t>
            </a:r>
          </a:p>
        </p:txBody>
      </p:sp>
      <p:sp>
        <p:nvSpPr>
          <p:cNvPr id="3" name="Content Placeholder 2"/>
          <p:cNvSpPr>
            <a:spLocks noGrp="1"/>
          </p:cNvSpPr>
          <p:nvPr>
            <p:ph idx="1"/>
          </p:nvPr>
        </p:nvSpPr>
        <p:spPr>
          <a:xfrm>
            <a:off x="457200" y="990600"/>
            <a:ext cx="8229600" cy="5135563"/>
          </a:xfrm>
        </p:spPr>
        <p:txBody>
          <a:bodyPr/>
          <a:lstStyle/>
          <a:p>
            <a:r>
              <a:rPr lang="en-US" sz="3600" dirty="0"/>
              <a:t>Since October 2014, APC together with Uganda’s Ministry of health is implementing a Community Based Family Planning program  in 22 districts  in Uganda.</a:t>
            </a:r>
          </a:p>
          <a:p>
            <a:endParaRPr lang="en-US" sz="3600" dirty="0"/>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2607852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APC’s CBFP program focus</a:t>
            </a:r>
          </a:p>
        </p:txBody>
      </p:sp>
      <p:sp>
        <p:nvSpPr>
          <p:cNvPr id="3" name="Content Placeholder 2"/>
          <p:cNvSpPr>
            <a:spLocks noGrp="1"/>
          </p:cNvSpPr>
          <p:nvPr>
            <p:ph idx="1"/>
          </p:nvPr>
        </p:nvSpPr>
        <p:spPr>
          <a:xfrm>
            <a:off x="381000" y="990600"/>
            <a:ext cx="8763000" cy="5681321"/>
          </a:xfrm>
        </p:spPr>
        <p:txBody>
          <a:bodyPr/>
          <a:lstStyle/>
          <a:p>
            <a:r>
              <a:rPr lang="en-US" sz="4000" dirty="0"/>
              <a:t>Building capacity of CHWs/VHTs to;</a:t>
            </a:r>
          </a:p>
          <a:p>
            <a:pPr lvl="1"/>
            <a:r>
              <a:rPr lang="en-US" sz="3600" dirty="0">
                <a:solidFill>
                  <a:srgbClr val="0070C0"/>
                </a:solidFill>
              </a:rPr>
              <a:t>Create demand for family planning services by providing high quality and age appropriate information to communities</a:t>
            </a:r>
          </a:p>
          <a:p>
            <a:pPr lvl="1"/>
            <a:r>
              <a:rPr lang="en-US" sz="3600" dirty="0">
                <a:solidFill>
                  <a:srgbClr val="0070C0"/>
                </a:solidFill>
              </a:rPr>
              <a:t>Provide high quality and right based short term FP services to communities</a:t>
            </a:r>
          </a:p>
          <a:p>
            <a:pPr lvl="1"/>
            <a:r>
              <a:rPr lang="en-US" sz="3600" dirty="0">
                <a:solidFill>
                  <a:srgbClr val="0070C0"/>
                </a:solidFill>
              </a:rPr>
              <a:t>Refer clients for long acting or permanent methods and make follow up</a:t>
            </a:r>
            <a:endParaRPr lang="en-US" dirty="0"/>
          </a:p>
        </p:txBody>
      </p:sp>
    </p:spTree>
    <p:extLst>
      <p:ext uri="{BB962C8B-B14F-4D97-AF65-F5344CB8AC3E}">
        <p14:creationId xmlns:p14="http://schemas.microsoft.com/office/powerpoint/2010/main" val="70670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APC’s CBFP program focus cont...</a:t>
            </a:r>
            <a:endParaRPr lang="en-US" dirty="0"/>
          </a:p>
        </p:txBody>
      </p:sp>
      <p:sp>
        <p:nvSpPr>
          <p:cNvPr id="3" name="Content Placeholder 2"/>
          <p:cNvSpPr>
            <a:spLocks noGrp="1"/>
          </p:cNvSpPr>
          <p:nvPr>
            <p:ph idx="1"/>
          </p:nvPr>
        </p:nvSpPr>
        <p:spPr/>
        <p:txBody>
          <a:bodyPr/>
          <a:lstStyle/>
          <a:p>
            <a:r>
              <a:rPr lang="en-US" sz="4000" dirty="0"/>
              <a:t>Strengthening capacity of health workers at district and health facility level to </a:t>
            </a:r>
            <a:r>
              <a:rPr lang="en-US" sz="4000" dirty="0">
                <a:solidFill>
                  <a:srgbClr val="0070C0"/>
                </a:solidFill>
              </a:rPr>
              <a:t>oversee, manage and support</a:t>
            </a:r>
            <a:r>
              <a:rPr lang="en-US" sz="4000" dirty="0">
                <a:solidFill>
                  <a:srgbClr val="FF0000"/>
                </a:solidFill>
              </a:rPr>
              <a:t> </a:t>
            </a:r>
            <a:r>
              <a:rPr lang="en-US" sz="4000" dirty="0"/>
              <a:t>implementation of CBFP</a:t>
            </a:r>
          </a:p>
          <a:p>
            <a:pPr marL="0" indent="0">
              <a:buNone/>
            </a:pPr>
            <a:endParaRPr lang="en-US" dirty="0"/>
          </a:p>
        </p:txBody>
      </p:sp>
    </p:spTree>
    <p:extLst>
      <p:ext uri="{BB962C8B-B14F-4D97-AF65-F5344CB8AC3E}">
        <p14:creationId xmlns:p14="http://schemas.microsoft.com/office/powerpoint/2010/main" val="273807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Introduction</a:t>
            </a:r>
          </a:p>
        </p:txBody>
      </p:sp>
      <p:sp>
        <p:nvSpPr>
          <p:cNvPr id="3" name="Content Placeholder 2"/>
          <p:cNvSpPr>
            <a:spLocks noGrp="1"/>
          </p:cNvSpPr>
          <p:nvPr>
            <p:ph idx="1"/>
          </p:nvPr>
        </p:nvSpPr>
        <p:spPr>
          <a:xfrm>
            <a:off x="457200" y="990600"/>
            <a:ext cx="8229600" cy="5135563"/>
          </a:xfrm>
        </p:spPr>
        <p:txBody>
          <a:bodyPr/>
          <a:lstStyle/>
          <a:p>
            <a:r>
              <a:rPr lang="en-US" sz="3600" dirty="0"/>
              <a:t>After 2 years of implementation,  secondary data analysis was conducted to understand the impact of APC’s CBFP model which is essential in informing decision making and  demonstrating practicality and value of the innovative approach</a:t>
            </a:r>
          </a:p>
        </p:txBody>
      </p:sp>
    </p:spTree>
    <p:extLst>
      <p:ext uri="{BB962C8B-B14F-4D97-AF65-F5344CB8AC3E}">
        <p14:creationId xmlns:p14="http://schemas.microsoft.com/office/powerpoint/2010/main" val="35413523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3182</TotalTime>
  <Words>592</Words>
  <Application>Microsoft Office PowerPoint</Application>
  <PresentationFormat>On-screen Show (4:3)</PresentationFormat>
  <Paragraphs>56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 contribution of CHWs on maternal, neonatal and child health indicators in Uganda.  By  Mr. Thembo Joshua Data Manager, FHI360/APC</vt:lpstr>
      <vt:lpstr>Background</vt:lpstr>
      <vt:lpstr>Maternal, neonatal and child health challenges in Uganda;</vt:lpstr>
      <vt:lpstr>Maternal, neonatal and child health challenges  cont….. </vt:lpstr>
      <vt:lpstr>Advancing Partners and Communities (APC) </vt:lpstr>
      <vt:lpstr>APC’s roles  in Uganda</vt:lpstr>
      <vt:lpstr>APC’s CBFP program focus</vt:lpstr>
      <vt:lpstr>APC’s CBFP program focus cont...</vt:lpstr>
      <vt:lpstr>Introduction</vt:lpstr>
      <vt:lpstr>Methodology/Procedure</vt:lpstr>
      <vt:lpstr>Methodology/Procedure cont.…</vt:lpstr>
      <vt:lpstr>Results</vt:lpstr>
      <vt:lpstr>Results cont.….</vt:lpstr>
      <vt:lpstr>Results cont...</vt:lpstr>
      <vt:lpstr>Conclusion </vt:lpstr>
      <vt:lpstr>Conclusion cont.…</vt:lpstr>
      <vt:lpstr>PowerPoint Presentation</vt:lpstr>
    </vt:vector>
  </TitlesOfParts>
  <Company>Sam Campbell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Campbell</dc:creator>
  <cp:lastModifiedBy>Ramadhan Kirunda</cp:lastModifiedBy>
  <cp:revision>83</cp:revision>
  <dcterms:created xsi:type="dcterms:W3CDTF">2013-02-19T19:25:05Z</dcterms:created>
  <dcterms:modified xsi:type="dcterms:W3CDTF">2017-02-22T07:08:34Z</dcterms:modified>
</cp:coreProperties>
</file>