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0" r:id="rId2"/>
    <p:sldId id="281" r:id="rId3"/>
    <p:sldId id="274" r:id="rId4"/>
    <p:sldId id="275" r:id="rId5"/>
    <p:sldId id="265" r:id="rId6"/>
    <p:sldId id="292" r:id="rId7"/>
    <p:sldId id="279" r:id="rId8"/>
    <p:sldId id="280" r:id="rId9"/>
    <p:sldId id="289" r:id="rId10"/>
    <p:sldId id="288" r:id="rId11"/>
    <p:sldId id="290" r:id="rId12"/>
    <p:sldId id="284" r:id="rId13"/>
    <p:sldId id="282" r:id="rId14"/>
    <p:sldId id="283" r:id="rId15"/>
    <p:sldId id="285" r:id="rId16"/>
    <p:sldId id="286" r:id="rId17"/>
    <p:sldId id="287" r:id="rId18"/>
    <p:sldId id="293" r:id="rId19"/>
    <p:sldId id="268" r:id="rId20"/>
    <p:sldId id="26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3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 snapToObjects="1">
      <p:cViewPr>
        <p:scale>
          <a:sx n="80" d="100"/>
          <a:sy n="80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>
                <a:solidFill>
                  <a:schemeClr val="tx1"/>
                </a:solidFill>
              </a:rPr>
              <a:t>Rate of returning clients for resupply of FP methods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numRef>
              <c:f>All_Comp!$B$25:$T$25</c:f>
              <c:numCache>
                <c:formatCode>mmm\-yy</c:formatCode>
                <c:ptCount val="19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</c:numCache>
            </c:numRef>
          </c:cat>
          <c:val>
            <c:numRef>
              <c:f>All_Comp!$B$33:$T$33</c:f>
              <c:numCache>
                <c:formatCode>0%</c:formatCode>
                <c:ptCount val="19"/>
                <c:pt idx="0">
                  <c:v>0.28422238460601634</c:v>
                </c:pt>
                <c:pt idx="1">
                  <c:v>0.56639951559975443</c:v>
                </c:pt>
                <c:pt idx="2">
                  <c:v>0.57256896761920539</c:v>
                </c:pt>
                <c:pt idx="3">
                  <c:v>0.60827846944119057</c:v>
                </c:pt>
                <c:pt idx="4">
                  <c:v>0.75788058342833031</c:v>
                </c:pt>
                <c:pt idx="5">
                  <c:v>0.66756975006370656</c:v>
                </c:pt>
                <c:pt idx="6">
                  <c:v>0.64443700372151635</c:v>
                </c:pt>
                <c:pt idx="7">
                  <c:v>0.55276724354328632</c:v>
                </c:pt>
                <c:pt idx="8">
                  <c:v>0.61034322559630361</c:v>
                </c:pt>
                <c:pt idx="9">
                  <c:v>0.52857142857142858</c:v>
                </c:pt>
                <c:pt idx="10">
                  <c:v>0.63142857142857145</c:v>
                </c:pt>
                <c:pt idx="11">
                  <c:v>0.63714285714285712</c:v>
                </c:pt>
                <c:pt idx="12">
                  <c:v>0.62142857142857133</c:v>
                </c:pt>
                <c:pt idx="13">
                  <c:v>0.60571428571428576</c:v>
                </c:pt>
                <c:pt idx="14">
                  <c:v>0.71462293328016346</c:v>
                </c:pt>
                <c:pt idx="15">
                  <c:v>0.74556999679076463</c:v>
                </c:pt>
                <c:pt idx="16">
                  <c:v>0.66727362951744607</c:v>
                </c:pt>
                <c:pt idx="17">
                  <c:v>0.65923090503372106</c:v>
                </c:pt>
                <c:pt idx="18">
                  <c:v>0.70557294930834047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15-4B44-8C5C-127A3BBCA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019448"/>
        <c:axId val="419023712"/>
      </c:lineChart>
      <c:dateAx>
        <c:axId val="4190194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023712"/>
        <c:crosses val="autoZero"/>
        <c:auto val="1"/>
        <c:lblOffset val="100"/>
        <c:baseTimeUnit val="months"/>
      </c:dateAx>
      <c:valAx>
        <c:axId val="41902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01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Proportion</a:t>
            </a:r>
            <a:r>
              <a:rPr lang="en-GB" sz="2000" baseline="0" dirty="0"/>
              <a:t> of Female </a:t>
            </a:r>
            <a:r>
              <a:rPr lang="en-GB" sz="2000" dirty="0"/>
              <a:t>Clients adequately counselled for side effects</a:t>
            </a:r>
          </a:p>
        </c:rich>
      </c:tx>
      <c:layout>
        <c:manualLayout>
          <c:xMode val="edge"/>
          <c:yMode val="edge"/>
          <c:x val="0.102602317718759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numRef>
              <c:f>All_Comp!$B$1:$T$1</c:f>
              <c:numCache>
                <c:formatCode>mmm\-yy</c:formatCode>
                <c:ptCount val="19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</c:numCache>
            </c:numRef>
          </c:cat>
          <c:val>
            <c:numRef>
              <c:f>All_Comp!$B$9:$T$9</c:f>
              <c:numCache>
                <c:formatCode>0%</c:formatCode>
                <c:ptCount val="19"/>
                <c:pt idx="0">
                  <c:v>0.27356594811837781</c:v>
                </c:pt>
                <c:pt idx="1">
                  <c:v>0.32921236682489985</c:v>
                </c:pt>
                <c:pt idx="2">
                  <c:v>0.64842271003121454</c:v>
                </c:pt>
                <c:pt idx="3">
                  <c:v>0.57654246994972203</c:v>
                </c:pt>
                <c:pt idx="4">
                  <c:v>0.8900862698919747</c:v>
                </c:pt>
                <c:pt idx="5">
                  <c:v>0.85656556264936601</c:v>
                </c:pt>
                <c:pt idx="6">
                  <c:v>0.89964774528772085</c:v>
                </c:pt>
                <c:pt idx="7">
                  <c:v>0.58736011097980156</c:v>
                </c:pt>
                <c:pt idx="8">
                  <c:v>0.57823989000459586</c:v>
                </c:pt>
                <c:pt idx="9">
                  <c:v>0.59285714285714286</c:v>
                </c:pt>
                <c:pt idx="10">
                  <c:v>0.63857142857142857</c:v>
                </c:pt>
                <c:pt idx="11">
                  <c:v>0.72</c:v>
                </c:pt>
                <c:pt idx="12">
                  <c:v>0.73142857142857143</c:v>
                </c:pt>
                <c:pt idx="13">
                  <c:v>0.76285714285714279</c:v>
                </c:pt>
                <c:pt idx="14">
                  <c:v>0.81601540164691266</c:v>
                </c:pt>
                <c:pt idx="15">
                  <c:v>0.79565755570136842</c:v>
                </c:pt>
                <c:pt idx="16">
                  <c:v>0.82755154188945135</c:v>
                </c:pt>
                <c:pt idx="17">
                  <c:v>0.90013272297003055</c:v>
                </c:pt>
                <c:pt idx="18">
                  <c:v>0.84635362625489197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8E-4D9B-A481-850C0EB75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729472"/>
        <c:axId val="422734392"/>
      </c:lineChart>
      <c:dateAx>
        <c:axId val="4227294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34392"/>
        <c:crosses val="autoZero"/>
        <c:auto val="1"/>
        <c:lblOffset val="100"/>
        <c:baseTimeUnit val="months"/>
      </c:dateAx>
      <c:valAx>
        <c:axId val="42273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2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/>
              <a:t>Number of CHWs supported on side effect counselling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strRef>
              <c:f>All_Comp!$B$13:$T$13</c:f>
              <c:strCache>
                <c:ptCount val="19"/>
                <c:pt idx="0">
                  <c:v>Jun-15</c:v>
                </c:pt>
                <c:pt idx="1">
                  <c:v>Jul-15</c:v>
                </c:pt>
                <c:pt idx="2">
                  <c:v>Aug-15</c:v>
                </c:pt>
                <c:pt idx="3">
                  <c:v>Sep-15</c:v>
                </c:pt>
                <c:pt idx="4">
                  <c:v>Oct-15</c:v>
                </c:pt>
                <c:pt idx="5">
                  <c:v>Nov-15</c:v>
                </c:pt>
                <c:pt idx="6">
                  <c:v>Dec-15</c:v>
                </c:pt>
                <c:pt idx="7">
                  <c:v>Jan-16</c:v>
                </c:pt>
                <c:pt idx="8">
                  <c:v>Feb-16</c:v>
                </c:pt>
                <c:pt idx="9">
                  <c:v>Mar-16</c:v>
                </c:pt>
                <c:pt idx="10">
                  <c:v>Apr-16</c:v>
                </c:pt>
                <c:pt idx="11">
                  <c:v>May-16</c:v>
                </c:pt>
                <c:pt idx="12">
                  <c:v>Jun-16</c:v>
                </c:pt>
                <c:pt idx="13">
                  <c:v>Jul-16</c:v>
                </c:pt>
                <c:pt idx="14">
                  <c:v>Aug-16</c:v>
                </c:pt>
                <c:pt idx="15">
                  <c:v>Set 16</c:v>
                </c:pt>
                <c:pt idx="16">
                  <c:v>Oct-16</c:v>
                </c:pt>
                <c:pt idx="17">
                  <c:v>Nov-16</c:v>
                </c:pt>
                <c:pt idx="18">
                  <c:v>Dec-16</c:v>
                </c:pt>
              </c:strCache>
            </c:strRef>
          </c:cat>
          <c:val>
            <c:numRef>
              <c:f>All_Comp!$B$21:$T$21</c:f>
              <c:numCache>
                <c:formatCode>0</c:formatCode>
                <c:ptCount val="19"/>
                <c:pt idx="0">
                  <c:v>0</c:v>
                </c:pt>
                <c:pt idx="1">
                  <c:v>16</c:v>
                </c:pt>
                <c:pt idx="2">
                  <c:v>15</c:v>
                </c:pt>
                <c:pt idx="3">
                  <c:v>5</c:v>
                </c:pt>
                <c:pt idx="4">
                  <c:v>27</c:v>
                </c:pt>
                <c:pt idx="5">
                  <c:v>40</c:v>
                </c:pt>
                <c:pt idx="6">
                  <c:v>35</c:v>
                </c:pt>
                <c:pt idx="7">
                  <c:v>31</c:v>
                </c:pt>
                <c:pt idx="8">
                  <c:v>44</c:v>
                </c:pt>
                <c:pt idx="9">
                  <c:v>24</c:v>
                </c:pt>
                <c:pt idx="10">
                  <c:v>46</c:v>
                </c:pt>
                <c:pt idx="11">
                  <c:v>47</c:v>
                </c:pt>
                <c:pt idx="12">
                  <c:v>26</c:v>
                </c:pt>
                <c:pt idx="13">
                  <c:v>34</c:v>
                </c:pt>
                <c:pt idx="14">
                  <c:v>52</c:v>
                </c:pt>
                <c:pt idx="15">
                  <c:v>58</c:v>
                </c:pt>
                <c:pt idx="16">
                  <c:v>71</c:v>
                </c:pt>
                <c:pt idx="17">
                  <c:v>66</c:v>
                </c:pt>
                <c:pt idx="18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82-4C4E-84C9-3B382D4B3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979568"/>
        <c:axId val="504975632"/>
      </c:lineChart>
      <c:catAx>
        <c:axId val="5049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975632"/>
        <c:crosses val="autoZero"/>
        <c:auto val="1"/>
        <c:lblAlgn val="ctr"/>
        <c:lblOffset val="100"/>
        <c:noMultiLvlLbl val="0"/>
      </c:catAx>
      <c:valAx>
        <c:axId val="50497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9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>
                <a:solidFill>
                  <a:schemeClr val="tx1"/>
                </a:solidFill>
              </a:rPr>
              <a:t>Percent of female clients counselled as couples with their Husbands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numRef>
              <c:f>All_Comp!$Y$13:$AQ$13</c:f>
              <c:numCache>
                <c:formatCode>mmm\-yy</c:formatCode>
                <c:ptCount val="19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</c:numCache>
            </c:numRef>
          </c:cat>
          <c:val>
            <c:numRef>
              <c:f>All_Comp!$Y$21:$AQ$21</c:f>
              <c:numCache>
                <c:formatCode>0%</c:formatCode>
                <c:ptCount val="19"/>
                <c:pt idx="0">
                  <c:v>2.2165387894288149E-2</c:v>
                </c:pt>
                <c:pt idx="1">
                  <c:v>3.4951399802106979E-2</c:v>
                </c:pt>
                <c:pt idx="2">
                  <c:v>2.4885101890125664E-2</c:v>
                </c:pt>
                <c:pt idx="3">
                  <c:v>2.8608833313658006E-2</c:v>
                </c:pt>
                <c:pt idx="4">
                  <c:v>7.2478609994112278E-2</c:v>
                </c:pt>
                <c:pt idx="5">
                  <c:v>4.8855254334706388E-2</c:v>
                </c:pt>
                <c:pt idx="6">
                  <c:v>4.4303961615768654E-2</c:v>
                </c:pt>
                <c:pt idx="7">
                  <c:v>7.6603967483383675E-2</c:v>
                </c:pt>
                <c:pt idx="8">
                  <c:v>6.9365429351749455E-2</c:v>
                </c:pt>
                <c:pt idx="9">
                  <c:v>4.5714285714285714E-2</c:v>
                </c:pt>
                <c:pt idx="10">
                  <c:v>8.4285714285714283E-2</c:v>
                </c:pt>
                <c:pt idx="11">
                  <c:v>0.11</c:v>
                </c:pt>
                <c:pt idx="12">
                  <c:v>6.8571428571428575E-2</c:v>
                </c:pt>
                <c:pt idx="13">
                  <c:v>7.571428571428572E-2</c:v>
                </c:pt>
                <c:pt idx="14">
                  <c:v>0.1077213427499618</c:v>
                </c:pt>
                <c:pt idx="15">
                  <c:v>0.13438015193852162</c:v>
                </c:pt>
                <c:pt idx="16">
                  <c:v>0.10099918327132748</c:v>
                </c:pt>
                <c:pt idx="17">
                  <c:v>0.12671467648344886</c:v>
                </c:pt>
                <c:pt idx="18">
                  <c:v>9.7255561237585789E-2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BF-448A-B5E7-F9F8E5D23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908064"/>
        <c:axId val="504905112"/>
      </c:lineChart>
      <c:dateAx>
        <c:axId val="504908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905112"/>
        <c:crosses val="autoZero"/>
        <c:auto val="1"/>
        <c:lblOffset val="100"/>
        <c:baseTimeUnit val="months"/>
      </c:dateAx>
      <c:valAx>
        <c:axId val="50490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9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chemeClr val="tx1"/>
                </a:solidFill>
              </a:rPr>
              <a:t>Number of Men reached with FP services after scale up in Busia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cat>
            <c:numRef>
              <c:f>Sheet1!$I$10:$T$10</c:f>
              <c:numCache>
                <c:formatCode>mmm\-yy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Sheet1!$I$11:$T$11</c:f>
              <c:numCache>
                <c:formatCode>General</c:formatCode>
                <c:ptCount val="12"/>
                <c:pt idx="0">
                  <c:v>47</c:v>
                </c:pt>
                <c:pt idx="1">
                  <c:v>52</c:v>
                </c:pt>
                <c:pt idx="2">
                  <c:v>101</c:v>
                </c:pt>
                <c:pt idx="3">
                  <c:v>130</c:v>
                </c:pt>
                <c:pt idx="4">
                  <c:v>105</c:v>
                </c:pt>
                <c:pt idx="5">
                  <c:v>146</c:v>
                </c:pt>
                <c:pt idx="6">
                  <c:v>167</c:v>
                </c:pt>
                <c:pt idx="7">
                  <c:v>141</c:v>
                </c:pt>
                <c:pt idx="8">
                  <c:v>143</c:v>
                </c:pt>
                <c:pt idx="9">
                  <c:v>149</c:v>
                </c:pt>
                <c:pt idx="10">
                  <c:v>302</c:v>
                </c:pt>
                <c:pt idx="11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DA-40D5-9786-72ED1DAE6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23648144"/>
        <c:axId val="-1623652496"/>
      </c:lineChart>
      <c:dateAx>
        <c:axId val="-162364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3652496"/>
        <c:crosses val="autoZero"/>
        <c:auto val="1"/>
        <c:lblOffset val="100"/>
        <c:baseTimeUnit val="months"/>
      </c:dateAx>
      <c:valAx>
        <c:axId val="-162365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No. Men served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364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Short-term FP services provided by VHTs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Oct - Dec 2014</c:v>
                </c:pt>
                <c:pt idx="1">
                  <c:v>Jan - Mar 2015</c:v>
                </c:pt>
                <c:pt idx="2">
                  <c:v>Apr - Jun 2015</c:v>
                </c:pt>
                <c:pt idx="3">
                  <c:v>Jul - Sep 2015</c:v>
                </c:pt>
                <c:pt idx="4">
                  <c:v>Oct - Dec 2015</c:v>
                </c:pt>
                <c:pt idx="5">
                  <c:v>Jan - Mar 2016</c:v>
                </c:pt>
                <c:pt idx="6">
                  <c:v>Apr - Jun 2016</c:v>
                </c:pt>
                <c:pt idx="7">
                  <c:v>Jul - Sep 2016</c:v>
                </c:pt>
                <c:pt idx="8">
                  <c:v>Oct - Dec 2016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158</c:v>
                </c:pt>
                <c:pt idx="1">
                  <c:v>680</c:v>
                </c:pt>
                <c:pt idx="2">
                  <c:v>1358</c:v>
                </c:pt>
                <c:pt idx="3">
                  <c:v>2057</c:v>
                </c:pt>
                <c:pt idx="4">
                  <c:v>1752</c:v>
                </c:pt>
                <c:pt idx="5">
                  <c:v>2532</c:v>
                </c:pt>
                <c:pt idx="6">
                  <c:v>2944</c:v>
                </c:pt>
                <c:pt idx="7">
                  <c:v>2917</c:v>
                </c:pt>
                <c:pt idx="8">
                  <c:v>2993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B-4625-B790-BA7C88136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854784"/>
        <c:axId val="425856424"/>
      </c:lineChart>
      <c:catAx>
        <c:axId val="42585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856424"/>
        <c:crosses val="autoZero"/>
        <c:auto val="1"/>
        <c:lblAlgn val="ctr"/>
        <c:lblOffset val="100"/>
        <c:noMultiLvlLbl val="0"/>
      </c:catAx>
      <c:valAx>
        <c:axId val="4258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85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0.42373</cdr:x>
      <cdr:y>0.09231</cdr:y>
    </cdr:from>
    <cdr:to>
      <cdr:x>0.9661</cdr:x>
      <cdr:y>0.15385</cdr:y>
    </cdr:to>
    <cdr:sp macro="" textlink="">
      <cdr:nvSpPr>
        <cdr:cNvPr id="2" name="Left-Right Arrow 1"/>
        <cdr:cNvSpPr/>
      </cdr:nvSpPr>
      <cdr:spPr>
        <a:xfrm xmlns:a="http://schemas.openxmlformats.org/drawingml/2006/main">
          <a:off x="3810000" y="457200"/>
          <a:ext cx="4876800" cy="304800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After scale up</a:t>
          </a:r>
          <a:endParaRPr lang="en-GB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0.11864</cdr:x>
      <cdr:y>0.51563</cdr:y>
    </cdr:from>
    <cdr:to>
      <cdr:x>0.21697</cdr:x>
      <cdr:y>0.65966</cdr:y>
    </cdr:to>
    <cdr:sp macro="" textlink="">
      <cdr:nvSpPr>
        <cdr:cNvPr id="2" name="Line Callout 1 1"/>
        <cdr:cNvSpPr/>
      </cdr:nvSpPr>
      <cdr:spPr>
        <a:xfrm xmlns:a="http://schemas.openxmlformats.org/drawingml/2006/main">
          <a:off x="1066800" y="2514600"/>
          <a:ext cx="884144" cy="702406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177348"/>
            <a:gd name="adj4" fmla="val -9429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r>
            <a:rPr lang="en-US" sz="10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use of FP elevator speech</a:t>
          </a:r>
        </a:p>
      </cdr:txBody>
    </cdr:sp>
  </cdr:relSizeAnchor>
  <cdr:relSizeAnchor xmlns:cdr="http://schemas.openxmlformats.org/drawingml/2006/chartDrawing">
    <cdr:from>
      <cdr:x>0.27966</cdr:x>
      <cdr:y>0.6875</cdr:y>
    </cdr:from>
    <cdr:to>
      <cdr:x>0.38664</cdr:x>
      <cdr:y>0.77561</cdr:y>
    </cdr:to>
    <cdr:sp macro="" textlink="">
      <cdr:nvSpPr>
        <cdr:cNvPr id="3" name="Line Callout 1 2"/>
        <cdr:cNvSpPr/>
      </cdr:nvSpPr>
      <cdr:spPr>
        <a:xfrm xmlns:a="http://schemas.openxmlformats.org/drawingml/2006/main">
          <a:off x="2514600" y="3352800"/>
          <a:ext cx="961921" cy="429694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-30808"/>
            <a:gd name="adj4" fmla="val -13578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50" b="1" dirty="0">
              <a:solidFill>
                <a:schemeClr val="dk1"/>
              </a:solidFill>
              <a:latin typeface="+mn-lt"/>
              <a:ea typeface="+mn-ea"/>
              <a:cs typeface="+mn-cs"/>
            </a:rPr>
            <a:t>Male champions</a:t>
          </a:r>
        </a:p>
      </cdr:txBody>
    </cdr:sp>
  </cdr:relSizeAnchor>
  <cdr:relSizeAnchor xmlns:cdr="http://schemas.openxmlformats.org/drawingml/2006/chartDrawing">
    <cdr:from>
      <cdr:x>0.34746</cdr:x>
      <cdr:y>0.375</cdr:y>
    </cdr:from>
    <cdr:to>
      <cdr:x>0.46744</cdr:x>
      <cdr:y>0.51902</cdr:y>
    </cdr:to>
    <cdr:sp macro="" textlink="">
      <cdr:nvSpPr>
        <cdr:cNvPr id="5" name="Line Callout 1 4"/>
        <cdr:cNvSpPr/>
      </cdr:nvSpPr>
      <cdr:spPr>
        <a:xfrm xmlns:a="http://schemas.openxmlformats.org/drawingml/2006/main">
          <a:off x="3124200" y="1828800"/>
          <a:ext cx="1078813" cy="702356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146894"/>
            <a:gd name="adj4" fmla="val -7850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50" b="1" dirty="0">
              <a:solidFill>
                <a:schemeClr val="dk1"/>
              </a:solidFill>
              <a:latin typeface="+mn-lt"/>
              <a:ea typeface="+mn-ea"/>
              <a:cs typeface="+mn-cs"/>
            </a:rPr>
            <a:t>couple to couple home visits</a:t>
          </a:r>
        </a:p>
      </cdr:txBody>
    </cdr:sp>
  </cdr:relSizeAnchor>
  <cdr:relSizeAnchor xmlns:cdr="http://schemas.openxmlformats.org/drawingml/2006/chartDrawing">
    <cdr:from>
      <cdr:x>0.43352</cdr:x>
      <cdr:y>0.6875</cdr:y>
    </cdr:from>
    <cdr:to>
      <cdr:x>0.56648</cdr:x>
      <cdr:y>0.77359</cdr:y>
    </cdr:to>
    <cdr:sp macro="" textlink="">
      <cdr:nvSpPr>
        <cdr:cNvPr id="6" name="Line Callout 1 5"/>
        <cdr:cNvSpPr/>
      </cdr:nvSpPr>
      <cdr:spPr>
        <a:xfrm xmlns:a="http://schemas.openxmlformats.org/drawingml/2006/main">
          <a:off x="3898038" y="3352800"/>
          <a:ext cx="1195523" cy="419844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-42131"/>
            <a:gd name="adj4" fmla="val -12426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50" b="1" dirty="0">
              <a:solidFill>
                <a:schemeClr val="dk1"/>
              </a:solidFill>
              <a:latin typeface="+mn-lt"/>
              <a:ea typeface="+mn-ea"/>
              <a:cs typeface="+mn-cs"/>
            </a:rPr>
            <a:t>meeting men</a:t>
          </a:r>
          <a:r>
            <a:rPr lang="en-US" sz="1050" b="1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in VSLAs</a:t>
          </a:r>
          <a:endParaRPr lang="en-US" sz="1050" b="1" dirty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0.59322</cdr:x>
      <cdr:y>0.39042</cdr:y>
    </cdr:from>
    <cdr:to>
      <cdr:x>0.75952</cdr:x>
      <cdr:y>0.49809</cdr:y>
    </cdr:to>
    <cdr:sp macro="" textlink="">
      <cdr:nvSpPr>
        <cdr:cNvPr id="7" name="Line Callout 1 6"/>
        <cdr:cNvSpPr/>
      </cdr:nvSpPr>
      <cdr:spPr>
        <a:xfrm xmlns:a="http://schemas.openxmlformats.org/drawingml/2006/main">
          <a:off x="5334000" y="1903984"/>
          <a:ext cx="1495303" cy="525085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124777"/>
            <a:gd name="adj4" fmla="val -17545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100" b="1">
              <a:solidFill>
                <a:schemeClr val="dk1"/>
              </a:solidFill>
              <a:latin typeface="+mn-lt"/>
              <a:ea typeface="+mn-ea"/>
              <a:cs typeface="+mn-cs"/>
            </a:rPr>
            <a:t>Meeting</a:t>
          </a:r>
          <a:r>
            <a:rPr lang="en-US" sz="1100" b="1" baseline="0">
              <a:solidFill>
                <a:schemeClr val="dk1"/>
              </a:solidFill>
              <a:latin typeface="+mn-lt"/>
              <a:ea typeface="+mn-ea"/>
              <a:cs typeface="+mn-cs"/>
            </a:rPr>
            <a:t> men in Malwa groups</a:t>
          </a:r>
          <a:endParaRPr lang="en-US" sz="1100" b="1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0.88136</cdr:x>
      <cdr:y>0.3125</cdr:y>
    </cdr:from>
    <cdr:to>
      <cdr:x>0.99453</cdr:x>
      <cdr:y>0.46034</cdr:y>
    </cdr:to>
    <cdr:sp macro="" textlink="">
      <cdr:nvSpPr>
        <cdr:cNvPr id="9" name="Line Callout 1 8"/>
        <cdr:cNvSpPr/>
      </cdr:nvSpPr>
      <cdr:spPr>
        <a:xfrm xmlns:a="http://schemas.openxmlformats.org/drawingml/2006/main">
          <a:off x="7924800" y="1524000"/>
          <a:ext cx="1017579" cy="720986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-64494"/>
            <a:gd name="adj4" fmla="val -10136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50" b="1">
              <a:solidFill>
                <a:schemeClr val="dk1"/>
              </a:solidFill>
              <a:latin typeface="+mn-lt"/>
              <a:ea typeface="+mn-ea"/>
              <a:cs typeface="+mn-cs"/>
            </a:rPr>
            <a:t>Reach</a:t>
          </a:r>
          <a:r>
            <a:rPr lang="en-US" sz="1050" b="1" baseline="0">
              <a:solidFill>
                <a:schemeClr val="dk1"/>
              </a:solidFill>
              <a:latin typeface="+mn-lt"/>
              <a:ea typeface="+mn-ea"/>
              <a:cs typeface="+mn-cs"/>
            </a:rPr>
            <a:t> men on Boda Boda stages</a:t>
          </a:r>
          <a:endParaRPr lang="en-US" sz="1050" b="1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0.50847</cdr:x>
      <cdr:y>0.14063</cdr:y>
    </cdr:from>
    <cdr:to>
      <cdr:x>0.70583</cdr:x>
      <cdr:y>0.24651</cdr:y>
    </cdr:to>
    <cdr:sp macro="" textlink="">
      <cdr:nvSpPr>
        <cdr:cNvPr id="11" name="Line Callout 1 10"/>
        <cdr:cNvSpPr/>
      </cdr:nvSpPr>
      <cdr:spPr>
        <a:xfrm xmlns:a="http://schemas.openxmlformats.org/drawingml/2006/main" flipH="1">
          <a:off x="4572000" y="685800"/>
          <a:ext cx="1774583" cy="516404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72280"/>
            <a:gd name="adj4" fmla="val -83544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50" b="1">
              <a:solidFill>
                <a:schemeClr val="dk1"/>
              </a:solidFill>
              <a:latin typeface="+mn-lt"/>
              <a:ea typeface="+mn-ea"/>
              <a:cs typeface="+mn-cs"/>
            </a:rPr>
            <a:t>Targeting young men in Video halls</a:t>
          </a:r>
        </a:p>
      </cdr:txBody>
    </cdr:sp>
  </cdr:relSizeAnchor>
  <cdr:relSizeAnchor xmlns:cdr="http://schemas.openxmlformats.org/drawingml/2006/chartDrawing">
    <cdr:from>
      <cdr:x>0.77268</cdr:x>
      <cdr:y>0.58101</cdr:y>
    </cdr:from>
    <cdr:to>
      <cdr:x>0.94728</cdr:x>
      <cdr:y>0.70775</cdr:y>
    </cdr:to>
    <cdr:sp macro="" textlink="">
      <cdr:nvSpPr>
        <cdr:cNvPr id="12" name="Line Callout 1 11"/>
        <cdr:cNvSpPr/>
      </cdr:nvSpPr>
      <cdr:spPr>
        <a:xfrm xmlns:a="http://schemas.openxmlformats.org/drawingml/2006/main">
          <a:off x="6358847" y="1272849"/>
          <a:ext cx="1436888" cy="277656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-16837"/>
            <a:gd name="adj4" fmla="val -32715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50" b="1">
              <a:solidFill>
                <a:schemeClr val="dk1"/>
              </a:solidFill>
              <a:latin typeface="+mn-lt"/>
              <a:ea typeface="+mn-ea"/>
              <a:cs typeface="+mn-cs"/>
            </a:rPr>
            <a:t>Women encouraged to come with husbands at next visit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53FAB-231E-4EA2-8982-367695778A69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051B6-2183-482A-810B-692BE9491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9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047" y="5120965"/>
            <a:ext cx="5387787" cy="4852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pPr eaLnBrk="1" hangingPunct="1"/>
            <a:endParaRPr lang="en-US" altLang="en-US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095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15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35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55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8E6A9-726E-4B3A-8E4D-30E3EE3DC52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02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5715A-C7CD-104F-ACA8-F6E3BD89E3C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54156-82E8-F649-BBF6-8BD4FB3A7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pic>
        <p:nvPicPr>
          <p:cNvPr id="8" name="Picture 7" descr="Horizontal_CMYK_600.psd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638800"/>
            <a:ext cx="2170176" cy="837768"/>
          </a:xfrm>
          <a:prstGeom prst="rect">
            <a:avLst/>
          </a:prstGeom>
        </p:spPr>
      </p:pic>
      <p:pic>
        <p:nvPicPr>
          <p:cNvPr id="9" name="Picture 8" descr="APC logo_color no background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91400" y="5562600"/>
            <a:ext cx="990600" cy="7726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842310" cy="1254862"/>
          </a:xfrm>
        </p:spPr>
        <p:txBody>
          <a:bodyPr/>
          <a:lstStyle/>
          <a:p>
            <a:pPr algn="l"/>
            <a:r>
              <a:rPr lang="en-US" sz="2600" b="1" dirty="0">
                <a:latin typeface="+mn-lt"/>
                <a:ea typeface="+mn-ea"/>
                <a:cs typeface="+mn-cs"/>
              </a:rPr>
              <a:t>Building the Capacity of Community Health Workers using the Healthcare Quality Improvement model: A case for Community Based Family Planning in Busia District Eastern Uganda</a:t>
            </a:r>
            <a:br>
              <a:rPr lang="en-US" sz="2400" b="1" dirty="0"/>
            </a:br>
            <a:br>
              <a:rPr lang="en-US" sz="2400" b="1" dirty="0"/>
            </a:b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38" y="3886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22</a:t>
            </a:r>
            <a:r>
              <a:rPr lang="en-US" sz="2000" b="1" baseline="30000" dirty="0"/>
              <a:t>nd</a:t>
            </a:r>
            <a:r>
              <a:rPr lang="en-US" sz="2000" b="1" dirty="0"/>
              <a:t> Feb 2017</a:t>
            </a:r>
            <a:endParaRPr lang="en-GB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9844" y="3124200"/>
            <a:ext cx="8229600" cy="91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Ramadhan Kirunda, FHI360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GB" sz="2000" dirty="0"/>
          </a:p>
        </p:txBody>
      </p:sp>
      <p:pic>
        <p:nvPicPr>
          <p:cNvPr id="5" name="Picture 4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6" name="Picture 5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amathan Kirunda\Downloads\DSC017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518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91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5" name="Picture 4" descr="fhi logo no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6" name="Picture 5" descr="JSI text 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457201"/>
          </a:xfrm>
        </p:spPr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</a:rPr>
              <a:t>Summary of results June 2015 to December 2016</a:t>
            </a:r>
            <a:endParaRPr lang="en-GB" sz="28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525963"/>
          </a:xfrm>
        </p:spPr>
        <p:txBody>
          <a:bodyPr/>
          <a:lstStyle/>
          <a:p>
            <a:r>
              <a:rPr lang="en-US" sz="2600" b="1" dirty="0"/>
              <a:t>The proportion of female clients adequately counselled increased from 27% to 85%, </a:t>
            </a:r>
          </a:p>
          <a:p>
            <a:r>
              <a:rPr lang="en-US" sz="2600" b="1" dirty="0"/>
              <a:t>The rate of returning clients increased from 28% to 71% </a:t>
            </a:r>
          </a:p>
          <a:p>
            <a:r>
              <a:rPr lang="en-US" sz="2600" b="1" dirty="0"/>
              <a:t>CHWs given side effect counselling support by midwife increased from 0 to 67 </a:t>
            </a:r>
            <a:r>
              <a:rPr lang="en-US" sz="1600" b="1" dirty="0"/>
              <a:t>(Average 0 – 10 per HC, per month)</a:t>
            </a:r>
            <a:endParaRPr lang="en-US" sz="2600" b="1" dirty="0"/>
          </a:p>
          <a:p>
            <a:r>
              <a:rPr lang="en-US" sz="2600" b="1" dirty="0"/>
              <a:t>Female clients counselled as a couple increased from 2% to 10%. </a:t>
            </a:r>
          </a:p>
          <a:p>
            <a:r>
              <a:rPr lang="en-US" sz="2600" b="1" dirty="0"/>
              <a:t>The number of men reached with FP information and services increased from 32 to 310 </a:t>
            </a:r>
            <a:r>
              <a:rPr lang="en-US" sz="1600" b="1" dirty="0"/>
              <a:t>(Av: 11 – 44 Per HC Per month</a:t>
            </a:r>
            <a:r>
              <a:rPr lang="en-US" sz="1800" b="1" dirty="0"/>
              <a:t>)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252506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63" y="381000"/>
            <a:ext cx="8229600" cy="4572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0099"/>
                </a:solidFill>
              </a:rPr>
              <a:t>Results</a:t>
            </a:r>
            <a:endParaRPr lang="en-GB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117873"/>
              </p:ext>
            </p:extLst>
          </p:nvPr>
        </p:nvGraphicFramePr>
        <p:xfrm>
          <a:off x="76200" y="914400"/>
          <a:ext cx="8991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fhi logo no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6" name="Picture 5" descr="JSI text 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906643"/>
              </p:ext>
            </p:extLst>
          </p:nvPr>
        </p:nvGraphicFramePr>
        <p:xfrm>
          <a:off x="76200" y="533400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86200" y="990600"/>
            <a:ext cx="0" cy="381000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Left-Right Arrow 8"/>
          <p:cNvSpPr/>
          <p:nvPr/>
        </p:nvSpPr>
        <p:spPr>
          <a:xfrm>
            <a:off x="762000" y="990600"/>
            <a:ext cx="31242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Pilot</a:t>
            </a:r>
            <a:endParaRPr lang="en-GB" dirty="0"/>
          </a:p>
        </p:txBody>
      </p:sp>
      <p:pic>
        <p:nvPicPr>
          <p:cNvPr id="11" name="Picture 10" descr="fhi logo no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12" name="Picture 11" descr="JSI text 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904409"/>
              </p:ext>
            </p:extLst>
          </p:nvPr>
        </p:nvGraphicFramePr>
        <p:xfrm>
          <a:off x="76200" y="609600"/>
          <a:ext cx="8991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fhi logo no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6" name="Picture 5" descr="JSI text 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5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681254"/>
              </p:ext>
            </p:extLst>
          </p:nvPr>
        </p:nvGraphicFramePr>
        <p:xfrm>
          <a:off x="152400" y="5334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fhi logo no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6" name="Picture 5" descr="JSI text 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11114385"/>
              </p:ext>
            </p:extLst>
          </p:nvPr>
        </p:nvGraphicFramePr>
        <p:xfrm>
          <a:off x="76200" y="609600"/>
          <a:ext cx="8991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fhi logo no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6" name="Picture 5" descr="JSI text 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0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919005"/>
              </p:ext>
            </p:extLst>
          </p:nvPr>
        </p:nvGraphicFramePr>
        <p:xfrm>
          <a:off x="76200" y="533400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62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99"/>
                </a:solidFill>
              </a:rPr>
              <a:t>Lessons Learnt: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6" y="838200"/>
            <a:ext cx="8678333" cy="4903329"/>
          </a:xfrm>
        </p:spPr>
        <p:txBody>
          <a:bodyPr/>
          <a:lstStyle/>
          <a:p>
            <a:r>
              <a:rPr lang="en-US" sz="2600" b="1" dirty="0"/>
              <a:t>CBFP QI complements continuous medical education which improves the </a:t>
            </a:r>
            <a:r>
              <a:rPr lang="en-US" sz="2600" b="1" u="sng" dirty="0">
                <a:solidFill>
                  <a:srgbClr val="000099"/>
                </a:solidFill>
              </a:rPr>
              <a:t>capability and competence </a:t>
            </a:r>
            <a:r>
              <a:rPr lang="en-US" sz="2600" b="1" dirty="0"/>
              <a:t>of CHWs to offer and midwives to quality control CBFP services.</a:t>
            </a:r>
          </a:p>
          <a:p>
            <a:endParaRPr lang="en-US" sz="1050" b="1" dirty="0"/>
          </a:p>
          <a:p>
            <a:r>
              <a:rPr lang="en-GB" sz="2600" b="1" dirty="0"/>
              <a:t>Through QI coaching visits there is more midwife and facility in-charge involvement in FP issues at community level, than in other CBFP districts in Uganda. </a:t>
            </a:r>
          </a:p>
          <a:p>
            <a:endParaRPr lang="en-US" sz="1000" b="1" dirty="0"/>
          </a:p>
          <a:p>
            <a:r>
              <a:rPr lang="en-US" sz="2600" b="1" dirty="0"/>
              <a:t>QI principles are being applied to other CHW interventions Hygiene and Sanitation, Malaria prevention…</a:t>
            </a:r>
          </a:p>
          <a:p>
            <a:endParaRPr lang="en-US" sz="1000" b="1" dirty="0"/>
          </a:p>
          <a:p>
            <a:r>
              <a:rPr lang="en-US" sz="2600" b="1" dirty="0"/>
              <a:t>Number of CBFP clients seeking side effect counselling and support at health centers has reduced </a:t>
            </a:r>
            <a:r>
              <a:rPr lang="en-US" sz="2600" b="1" i="1" dirty="0"/>
              <a:t>(Midwife reports)</a:t>
            </a:r>
            <a:endParaRPr lang="en-GB" sz="2600" b="1" i="1" dirty="0"/>
          </a:p>
          <a:p>
            <a:endParaRPr lang="en-US" b="1" dirty="0"/>
          </a:p>
          <a:p>
            <a:endParaRPr lang="en-GB" sz="3000" b="1" dirty="0"/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0099"/>
                </a:solidFill>
              </a:rPr>
              <a:t>Outline </a:t>
            </a:r>
            <a:endParaRPr lang="en-GB" sz="32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1371600"/>
            <a:ext cx="8647922" cy="4525963"/>
          </a:xfrm>
        </p:spPr>
        <p:txBody>
          <a:bodyPr/>
          <a:lstStyle/>
          <a:p>
            <a:r>
              <a:rPr lang="en-US" dirty="0"/>
              <a:t>Background/introduction to APC</a:t>
            </a:r>
          </a:p>
          <a:p>
            <a:r>
              <a:rPr lang="en-US" dirty="0"/>
              <a:t>About the QI Center of Excellence – collaborative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Lessons learnt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99"/>
                </a:solidFill>
              </a:rPr>
              <a:t>Conclusion: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6" y="1417638"/>
            <a:ext cx="7879644" cy="4525963"/>
          </a:xfrm>
        </p:spPr>
        <p:txBody>
          <a:bodyPr/>
          <a:lstStyle/>
          <a:p>
            <a:r>
              <a:rPr lang="en-US" sz="2600" b="1" dirty="0"/>
              <a:t>Building a quality improvement culture led by CHWs at community level, with the oversight by facility based health workers, and involvement of clients can: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200" b="1" dirty="0">
                <a:solidFill>
                  <a:srgbClr val="000099"/>
                </a:solidFill>
              </a:rPr>
              <a:t>Increase community confidence in CHW services,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200" b="1" dirty="0">
                <a:solidFill>
                  <a:srgbClr val="000099"/>
                </a:solidFill>
              </a:rPr>
              <a:t>Strengthens the working relationship between Health facilities and CHWs – Improved accountability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200" b="1" dirty="0">
                <a:solidFill>
                  <a:srgbClr val="000099"/>
                </a:solidFill>
              </a:rPr>
              <a:t>Has the potential of strengthening the bigger/national Health service system in terms of quality services</a:t>
            </a:r>
            <a:endParaRPr lang="en-GB" sz="2200" b="1" dirty="0">
              <a:solidFill>
                <a:srgbClr val="000099"/>
              </a:solidFill>
            </a:endParaRPr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91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/>
              <a:t>USAID</a:t>
            </a:r>
          </a:p>
          <a:p>
            <a:r>
              <a:rPr lang="en-US" b="1" dirty="0"/>
              <a:t>MOH – Quality Assurance Department</a:t>
            </a:r>
          </a:p>
          <a:p>
            <a:r>
              <a:rPr lang="en-US" b="1" dirty="0"/>
              <a:t>DHOs Office – Busia District </a:t>
            </a:r>
          </a:p>
          <a:p>
            <a:r>
              <a:rPr lang="en-US" b="1" dirty="0"/>
              <a:t>Midwives &amp; facility incharges of CBFP sites</a:t>
            </a:r>
          </a:p>
          <a:p>
            <a:r>
              <a:rPr lang="en-US" b="1" dirty="0"/>
              <a:t>CHWs/VHTs implementing the CBFP program</a:t>
            </a:r>
          </a:p>
          <a:p>
            <a:r>
              <a:rPr lang="en-US" b="1" dirty="0"/>
              <a:t>Clients</a:t>
            </a:r>
          </a:p>
          <a:p>
            <a:r>
              <a:rPr lang="en-US" b="1" dirty="0"/>
              <a:t>Other implementing Partners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99"/>
                </a:solidFill>
              </a:rPr>
              <a:t>						Thank you!</a:t>
            </a:r>
          </a:p>
          <a:p>
            <a:endParaRPr lang="en-US" b="1" dirty="0"/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0099"/>
                </a:solidFill>
              </a:rPr>
              <a:t>Background</a:t>
            </a:r>
            <a:endParaRPr lang="en-GB" sz="28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678363"/>
          </a:xfrm>
        </p:spPr>
        <p:txBody>
          <a:bodyPr/>
          <a:lstStyle/>
          <a:p>
            <a:r>
              <a:rPr lang="en-GB" sz="2600" b="1" dirty="0"/>
              <a:t>Advancing Partners and Communities (APC) Project works with the Ministry of Health (MOH) in Uganda to increase access to family planning (FP) services through Community Health Workers (Village Health Teams - VHTs) in 16 districts.</a:t>
            </a:r>
          </a:p>
          <a:p>
            <a:pPr marL="0" indent="0">
              <a:buNone/>
            </a:pPr>
            <a:r>
              <a:rPr lang="en-GB" sz="2600" b="1" dirty="0"/>
              <a:t> </a:t>
            </a:r>
          </a:p>
          <a:p>
            <a:r>
              <a:rPr lang="en-US" sz="2600" b="1" dirty="0"/>
              <a:t>In June 2015, Advancing partners and communities (APC) project together with MOH embarked on efforts geared at establishing the first community-based family planning (CBFP) Center of Excellence (COE) in Busia district.</a:t>
            </a:r>
            <a:endParaRPr lang="en-GB" sz="2600" b="1" dirty="0"/>
          </a:p>
          <a:p>
            <a:endParaRPr lang="en-GB" sz="2500" b="1" dirty="0">
              <a:solidFill>
                <a:srgbClr val="000099"/>
              </a:solidFill>
            </a:endParaRPr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0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490858" cy="4525963"/>
          </a:xfrm>
        </p:spPr>
        <p:txBody>
          <a:bodyPr/>
          <a:lstStyle/>
          <a:p>
            <a:r>
              <a:rPr lang="en-GB" sz="2600" b="1" dirty="0"/>
              <a:t>This COE is a </a:t>
            </a:r>
            <a:r>
              <a:rPr lang="en-GB" sz="2600" b="1" u="sng" dirty="0">
                <a:solidFill>
                  <a:srgbClr val="000099"/>
                </a:solidFill>
              </a:rPr>
              <a:t>service delivery network </a:t>
            </a:r>
            <a:r>
              <a:rPr lang="en-GB" sz="2600" b="1" dirty="0"/>
              <a:t>made up of VHTs trained to provide CBFP, Health workers/midwives and CBFP clients, under supervision of District Health Office. </a:t>
            </a:r>
          </a:p>
          <a:p>
            <a:endParaRPr lang="en-GB" sz="1100" b="1" dirty="0"/>
          </a:p>
          <a:p>
            <a:r>
              <a:rPr lang="en-GB" sz="2600" b="1" dirty="0"/>
              <a:t>Its goal is to create catchment areas within the District Health System that have a </a:t>
            </a:r>
            <a:r>
              <a:rPr lang="en-GB" sz="2600" b="1" u="sng" dirty="0">
                <a:solidFill>
                  <a:srgbClr val="000099"/>
                </a:solidFill>
              </a:rPr>
              <a:t>high-functioning CBFP program </a:t>
            </a:r>
            <a:r>
              <a:rPr lang="en-GB" sz="2600" b="1" dirty="0"/>
              <a:t>with CHWs as core providers of family planning services.</a:t>
            </a:r>
          </a:p>
          <a:p>
            <a:endParaRPr lang="en-GB" sz="1400" b="1" dirty="0"/>
          </a:p>
          <a:p>
            <a:r>
              <a:rPr lang="en-GB" sz="2600" b="1" dirty="0"/>
              <a:t>The COE now functions as </a:t>
            </a:r>
            <a:r>
              <a:rPr lang="en-GB" sz="2600" b="1" u="sng" dirty="0">
                <a:solidFill>
                  <a:srgbClr val="000099"/>
                </a:solidFill>
              </a:rPr>
              <a:t>a learning site, testing and demonstrating best practices in CBFP</a:t>
            </a:r>
            <a:r>
              <a:rPr lang="en-GB" sz="2600" b="1" dirty="0">
                <a:solidFill>
                  <a:srgbClr val="000099"/>
                </a:solidFill>
              </a:rPr>
              <a:t> </a:t>
            </a:r>
            <a:r>
              <a:rPr lang="en-GB" sz="2600" b="1" dirty="0"/>
              <a:t>that can guide the scale-up of high-quality CBFP services in Busia District and throughout Uganda.</a:t>
            </a:r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0099"/>
                </a:solidFill>
              </a:rPr>
              <a:t>Background cont’d</a:t>
            </a:r>
            <a:endParaRPr lang="en-GB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2" y="960437"/>
            <a:ext cx="8001000" cy="4602163"/>
          </a:xfrm>
        </p:spPr>
        <p:txBody>
          <a:bodyPr/>
          <a:lstStyle/>
          <a:p>
            <a:pPr algn="just"/>
            <a:r>
              <a:rPr lang="en-US" sz="2600" b="1" dirty="0"/>
              <a:t>This collaborative uses a system-wide approach in trying to improve the capacity and capability of CHWs to provide quality CBFP services.</a:t>
            </a:r>
          </a:p>
          <a:p>
            <a:pPr algn="just"/>
            <a:endParaRPr lang="en-US" sz="1400" b="1" dirty="0"/>
          </a:p>
          <a:p>
            <a:pPr algn="just"/>
            <a:r>
              <a:rPr lang="en-US" sz="2600" b="1" dirty="0"/>
              <a:t>APC began this approach in Busia district with the COE, and has now scaled up in Oyam district. APC will also scale up this model in Kamwenge this year.</a:t>
            </a:r>
          </a:p>
          <a:p>
            <a:pPr algn="just"/>
            <a:endParaRPr lang="en-US" sz="1100" b="1" dirty="0"/>
          </a:p>
          <a:p>
            <a:pPr algn="just"/>
            <a:r>
              <a:rPr lang="en-US" sz="2600" b="1" dirty="0"/>
              <a:t>APC Uganda is demonstrating how the technical capacity of CHWs is enhanced through the application of the Health Care QI model to CBFP services.</a:t>
            </a:r>
          </a:p>
          <a:p>
            <a:endParaRPr lang="en-GB" sz="3000" b="1" dirty="0"/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751" y="443192"/>
            <a:ext cx="8229600" cy="4572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0099"/>
                </a:solidFill>
              </a:rPr>
              <a:t>Background cont’d</a:t>
            </a:r>
            <a:endParaRPr lang="en-GB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81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QI model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>
          <a:xfrm>
            <a:off x="4768850" y="1095375"/>
            <a:ext cx="4038600" cy="5106988"/>
          </a:xfrm>
        </p:spPr>
        <p:txBody>
          <a:bodyPr/>
          <a:lstStyle/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40608"/>
                </a:solidFill>
                <a:latin typeface="Georgia" panose="02040502050405020303" pitchFamily="18" charset="0"/>
              </a:rPr>
              <a:t>No improvement without change</a:t>
            </a: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40608"/>
              </a:solidFill>
              <a:latin typeface="Georgia" panose="02040502050405020303" pitchFamily="18" charset="0"/>
            </a:endParaRP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40608"/>
                </a:solidFill>
                <a:latin typeface="Georgia" panose="02040502050405020303" pitchFamily="18" charset="0"/>
              </a:rPr>
              <a:t>Not every change is an improvement</a:t>
            </a: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40608"/>
              </a:solidFill>
              <a:latin typeface="Georgia" panose="02040502050405020303" pitchFamily="18" charset="0"/>
            </a:endParaRP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40608"/>
                </a:solidFill>
                <a:latin typeface="Georgia" panose="02040502050405020303" pitchFamily="18" charset="0"/>
              </a:rPr>
              <a:t>Focus on systems and processes</a:t>
            </a: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40608"/>
              </a:solidFill>
              <a:latin typeface="Georgia" panose="02040502050405020303" pitchFamily="18" charset="0"/>
            </a:endParaRP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40608"/>
                </a:solidFill>
                <a:latin typeface="Georgia" panose="02040502050405020303" pitchFamily="18" charset="0"/>
              </a:rPr>
              <a:t>Work in teams </a:t>
            </a: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40608"/>
              </a:solidFill>
              <a:latin typeface="Georgia" panose="02040502050405020303" pitchFamily="18" charset="0"/>
            </a:endParaRP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40608"/>
                </a:solidFill>
                <a:latin typeface="Georgia" panose="02040502050405020303" pitchFamily="18" charset="0"/>
              </a:rPr>
              <a:t>Measure the effects of changes</a:t>
            </a: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40608"/>
              </a:solidFill>
              <a:latin typeface="Georgia" panose="02040502050405020303" pitchFamily="18" charset="0"/>
            </a:endParaRPr>
          </a:p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40608"/>
                </a:solidFill>
                <a:latin typeface="Georgia" panose="02040502050405020303" pitchFamily="18" charset="0"/>
              </a:rPr>
              <a:t>Capture clients perspectives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75"/>
            <a:ext cx="4006850" cy="534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9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35" y="381000"/>
            <a:ext cx="8229600" cy="457200"/>
          </a:xfrm>
        </p:spPr>
        <p:txBody>
          <a:bodyPr/>
          <a:lstStyle/>
          <a:p>
            <a:pPr algn="l"/>
            <a:r>
              <a:rPr lang="en-US" sz="2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Methods</a:t>
            </a:r>
            <a:endParaRPr lang="en-GB" sz="2600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1487"/>
            <a:ext cx="8229600" cy="4906963"/>
          </a:xfrm>
        </p:spPr>
        <p:txBody>
          <a:bodyPr/>
          <a:lstStyle/>
          <a:p>
            <a:r>
              <a:rPr lang="en-US" sz="2600" b="1" dirty="0"/>
              <a:t>APC conducted a collaborative assessment on CBFP (Gaps – retention, counselling, male involvement)</a:t>
            </a:r>
          </a:p>
          <a:p>
            <a:endParaRPr lang="en-US" sz="1500" b="1" dirty="0"/>
          </a:p>
          <a:p>
            <a:r>
              <a:rPr lang="en-US" sz="2600" b="1" dirty="0"/>
              <a:t>APC trained 4 CHWs per implementing facility as QI </a:t>
            </a:r>
            <a:r>
              <a:rPr lang="en-US" sz="2600" b="1" u="sng" dirty="0"/>
              <a:t>internal coaches </a:t>
            </a:r>
            <a:r>
              <a:rPr lang="en-US" sz="2600" b="1" dirty="0"/>
              <a:t>and two Midwives as the </a:t>
            </a:r>
            <a:r>
              <a:rPr lang="en-US" sz="2600" b="1" u="sng" dirty="0"/>
              <a:t>QI mentors</a:t>
            </a:r>
            <a:r>
              <a:rPr lang="en-US" sz="2600" b="1" dirty="0"/>
              <a:t>.</a:t>
            </a:r>
          </a:p>
          <a:p>
            <a:pPr lvl="1"/>
            <a:r>
              <a:rPr lang="en-US" sz="2200" b="1" i="1" dirty="0"/>
              <a:t>Internal coaches facilitate at coaching sessions and help other VHTs to track their indicators</a:t>
            </a:r>
          </a:p>
          <a:p>
            <a:pPr lvl="1"/>
            <a:r>
              <a:rPr lang="en-US" sz="2200" b="1" i="1" dirty="0"/>
              <a:t>QI mentor offers technical support where VHTs are weak</a:t>
            </a:r>
          </a:p>
          <a:p>
            <a:pPr lvl="1"/>
            <a:endParaRPr lang="en-US" sz="300" b="1" dirty="0"/>
          </a:p>
          <a:p>
            <a:r>
              <a:rPr lang="en-US" sz="2600" b="1" dirty="0"/>
              <a:t>Midwives are supported by APC to conduct client satisfaction interviews to further understand CBFP quality gaps, and address them at the monthly meeting.</a:t>
            </a:r>
          </a:p>
          <a:p>
            <a:endParaRPr lang="en-US" sz="900" b="1" dirty="0"/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5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pPr algn="l"/>
            <a:r>
              <a:rPr lang="en-US" sz="2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Method cont’d</a:t>
            </a:r>
            <a:endParaRPr lang="en-GB" sz="2600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08037"/>
            <a:ext cx="8801100" cy="4525963"/>
          </a:xfrm>
        </p:spPr>
        <p:txBody>
          <a:bodyPr/>
          <a:lstStyle/>
          <a:p>
            <a:r>
              <a:rPr lang="en-US" sz="2600" b="1" dirty="0"/>
              <a:t>Monthly coaching sessions are conducted initially by APC together with DHO’s office, but now by the QI mentor from DHO’s office.</a:t>
            </a:r>
          </a:p>
          <a:p>
            <a:pPr lvl="1"/>
            <a:r>
              <a:rPr lang="en-US" sz="2200" b="1" i="1" dirty="0"/>
              <a:t>QI principles</a:t>
            </a:r>
          </a:p>
          <a:p>
            <a:pPr lvl="1"/>
            <a:r>
              <a:rPr lang="en-US" sz="2200" b="1" i="1" dirty="0"/>
              <a:t>Focus is on service standards and FP compliance requirements</a:t>
            </a:r>
          </a:p>
          <a:p>
            <a:pPr lvl="1"/>
            <a:r>
              <a:rPr lang="en-US" sz="2200" b="1" i="1" dirty="0"/>
              <a:t>QI indicator measurement, Plotting run charts and interpretation</a:t>
            </a:r>
          </a:p>
          <a:p>
            <a:pPr lvl="1"/>
            <a:r>
              <a:rPr lang="en-US" sz="2200" b="1" i="1" dirty="0"/>
              <a:t>Generating Improvement ideas – change package</a:t>
            </a:r>
          </a:p>
          <a:p>
            <a:pPr lvl="1"/>
            <a:endParaRPr lang="en-US" sz="1000" b="1" i="1" dirty="0"/>
          </a:p>
          <a:p>
            <a:r>
              <a:rPr lang="en-US" sz="2600" b="1" dirty="0"/>
              <a:t>Learning sessions bring together all QI teams from the 7 catchment areas, share experiences, learn from each other</a:t>
            </a:r>
          </a:p>
          <a:p>
            <a:r>
              <a:rPr lang="en-US" sz="2600" b="1" dirty="0"/>
              <a:t>CHW home visits are conducted regularly. Quality starts at the CHW’s home – as the main service delivery point</a:t>
            </a:r>
            <a:endParaRPr lang="en-GB" sz="2600" b="1" dirty="0"/>
          </a:p>
          <a:p>
            <a:endParaRPr lang="en-US" sz="2600" b="1" dirty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 descr="fhi logo no backgroun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5" name="Picture 4" descr="JSI text 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91600" cy="5105400"/>
          </a:xfrm>
          <a:prstGeom prst="rect">
            <a:avLst/>
          </a:prstGeom>
          <a:noFill/>
        </p:spPr>
      </p:pic>
      <p:pic>
        <p:nvPicPr>
          <p:cNvPr id="5" name="Picture 4" descr="fhi logo no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96" y="5831738"/>
            <a:ext cx="1154704" cy="492862"/>
          </a:xfrm>
          <a:prstGeom prst="rect">
            <a:avLst/>
          </a:prstGeom>
        </p:spPr>
      </p:pic>
      <p:pic>
        <p:nvPicPr>
          <p:cNvPr id="6" name="Picture 5" descr="JSI text 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41529"/>
            <a:ext cx="1447800" cy="5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9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899</Words>
  <Application>Microsoft Office PowerPoint</Application>
  <PresentationFormat>On-screen Show (4:3)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Office Theme</vt:lpstr>
      <vt:lpstr>Building the Capacity of Community Health Workers using the Healthcare Quality Improvement model: A case for Community Based Family Planning in Busia District Eastern Uganda  </vt:lpstr>
      <vt:lpstr>Outline </vt:lpstr>
      <vt:lpstr>Background</vt:lpstr>
      <vt:lpstr>Background cont’d</vt:lpstr>
      <vt:lpstr>Background cont’d</vt:lpstr>
      <vt:lpstr>Basic QI model</vt:lpstr>
      <vt:lpstr>Methods</vt:lpstr>
      <vt:lpstr>Method cont’d</vt:lpstr>
      <vt:lpstr>PowerPoint Presentation</vt:lpstr>
      <vt:lpstr>PowerPoint Presentation</vt:lpstr>
      <vt:lpstr>PowerPoint Presentation</vt:lpstr>
      <vt:lpstr>Summary of results June 2015 to December 2016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Learnt: </vt:lpstr>
      <vt:lpstr>Conclusion: </vt:lpstr>
      <vt:lpstr>Acknowledgements</vt:lpstr>
    </vt:vector>
  </TitlesOfParts>
  <Company>Sam Campbell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Campbell</dc:creator>
  <cp:lastModifiedBy>Ramadhan Kirunda</cp:lastModifiedBy>
  <cp:revision>62</cp:revision>
  <dcterms:created xsi:type="dcterms:W3CDTF">2013-02-19T19:25:05Z</dcterms:created>
  <dcterms:modified xsi:type="dcterms:W3CDTF">2017-02-22T07:14:10Z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