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394" r:id="rId3"/>
    <p:sldId id="396" r:id="rId4"/>
    <p:sldId id="397" r:id="rId5"/>
    <p:sldId id="398" r:id="rId6"/>
    <p:sldId id="432" r:id="rId7"/>
    <p:sldId id="395" r:id="rId8"/>
    <p:sldId id="400" r:id="rId9"/>
    <p:sldId id="401" r:id="rId10"/>
    <p:sldId id="402" r:id="rId11"/>
    <p:sldId id="434" r:id="rId12"/>
    <p:sldId id="403" r:id="rId13"/>
    <p:sldId id="435" r:id="rId14"/>
    <p:sldId id="442" r:id="rId15"/>
    <p:sldId id="436" r:id="rId16"/>
    <p:sldId id="437" r:id="rId17"/>
    <p:sldId id="438" r:id="rId18"/>
    <p:sldId id="439" r:id="rId19"/>
    <p:sldId id="440" r:id="rId20"/>
    <p:sldId id="441" r:id="rId2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a Mehrotra" initials="AM" lastIdx="16" clrIdx="0">
    <p:extLst>
      <p:ext uri="{19B8F6BF-5375-455C-9EA6-DF929625EA0E}">
        <p15:presenceInfo xmlns:p15="http://schemas.microsoft.com/office/powerpoint/2012/main" userId="S-1-5-21-3003367119-45151493-406046460-40408" providerId="AD"/>
      </p:ext>
    </p:extLst>
  </p:cmAuthor>
  <p:cmAuthor id="2" name="Trinity Zan" initials="TZ" lastIdx="1" clrIdx="1">
    <p:extLst>
      <p:ext uri="{19B8F6BF-5375-455C-9EA6-DF929625EA0E}">
        <p15:presenceInfo xmlns:p15="http://schemas.microsoft.com/office/powerpoint/2012/main" userId="S-1-5-21-3003367119-45151493-406046460-38017" providerId="AD"/>
      </p:ext>
    </p:extLst>
  </p:cmAuthor>
  <p:cmAuthor id="3" name="Lucy Harber" initials="LH" lastIdx="11" clrIdx="2">
    <p:extLst>
      <p:ext uri="{19B8F6BF-5375-455C-9EA6-DF929625EA0E}">
        <p15:presenceInfo xmlns:p15="http://schemas.microsoft.com/office/powerpoint/2012/main" userId="43d7cc6d3c7d2ca8" providerId="Windows Live"/>
      </p:ext>
    </p:extLst>
  </p:cmAuthor>
  <p:cmAuthor id="4" name="Suzanne Fischer" initials="SF" lastIdx="8" clrIdx="3">
    <p:extLst>
      <p:ext uri="{19B8F6BF-5375-455C-9EA6-DF929625EA0E}">
        <p15:presenceInfo xmlns:p15="http://schemas.microsoft.com/office/powerpoint/2012/main" userId="S-1-5-21-3003367119-45151493-406046460-37686" providerId="AD"/>
      </p:ext>
    </p:extLst>
  </p:cmAuthor>
  <p:cmAuthor id="5" name="Natasha Mack" initials="NM" lastIdx="5" clrIdx="4">
    <p:extLst>
      <p:ext uri="{19B8F6BF-5375-455C-9EA6-DF929625EA0E}">
        <p15:presenceInfo xmlns:p15="http://schemas.microsoft.com/office/powerpoint/2012/main" userId="Natasha Ma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137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6" autoAdjust="0"/>
    <p:restoredTop sz="87135" autoAdjust="0"/>
  </p:normalViewPr>
  <p:slideViewPr>
    <p:cSldViewPr snapToObjects="1">
      <p:cViewPr varScale="1">
        <p:scale>
          <a:sx n="100" d="100"/>
          <a:sy n="100" d="100"/>
        </p:scale>
        <p:origin x="1512" y="72"/>
      </p:cViewPr>
      <p:guideLst>
        <p:guide pos="2880"/>
        <p:guide orient="horz" pos="2208"/>
      </p:guideLst>
    </p:cSldViewPr>
  </p:slideViewPr>
  <p:outlineViewPr>
    <p:cViewPr>
      <p:scale>
        <a:sx n="33" d="100"/>
        <a:sy n="33" d="100"/>
      </p:scale>
      <p:origin x="0" y="-3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139"/>
    </p:cViewPr>
  </p:sorterViewPr>
  <p:notesViewPr>
    <p:cSldViewPr snapToObjects="1" showGuides="1">
      <p:cViewPr varScale="1">
        <p:scale>
          <a:sx n="75" d="100"/>
          <a:sy n="75" d="100"/>
        </p:scale>
        <p:origin x="210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5EC9F6-829A-4C0F-BF28-A102BCD807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25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EB39B-F312-42FF-AEB3-0FEB5E8DFA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485F9-1232-47E4-B4FA-22942008419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62C9C-AEFA-4903-AF45-34B97E3CA7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Session 3. The Policy Development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9457D-E8B1-4FD4-BF28-D8D78E20F1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2905F-3173-4C37-ADE9-97ED4DE3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48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11550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94C3D17-82ED-456C-9A1F-E254024BE4D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/>
              <a:t>Session 3. The Policy Development Process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DEE306A-95A8-4F04-B388-DABBA4BD3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2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306A-95A8-4F04-B388-DABBA4BD35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4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306A-95A8-4F04-B388-DABBA4BD35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8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306A-95A8-4F04-B388-DABBA4BD35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2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306A-95A8-4F04-B388-DABBA4BD35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80EA9CA-38FF-4664-A98B-160842CCB893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1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DD8933E-1F3C-477E-89F5-1A125D81F6FC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2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EDE3A87-4FD4-4DA3-A5E0-DD0FD28C2C9C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1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A7434B6-2A27-46D5-9978-692EF85CA05E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10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001963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9142B6A-2470-4B3D-A355-918BFBE5BBFE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4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C07E2B03-470D-4127-81CE-63C804D02276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95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59BA6B4A-5FE1-425C-82DE-583458968AC7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9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E1976F5-E13B-46A5-958F-15764E236392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48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FF5B5C7-FC93-49F5-A1FA-A9A5870E57B8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56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758F728-24E9-4862-9733-4F64B55EC202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08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68BA244-E463-4BDC-8596-B441B20B2E0E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8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517EF2C-96F8-42A3-A026-75A4280E2F36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40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D9C5A6-E36A-49EB-938E-029344162969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87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3332881-C00B-4E08-83B4-C41B2BBF31BE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1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3192C0E-B9FA-4904-9183-ABA41398414A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1CA5E47-A78D-4226-922C-7BA5F891B30A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8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6768DA-AC70-44D0-8586-46043246FD31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9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15ABAD9-3B0A-4CBF-8551-E71E17A48428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D3D7EC3-14B0-411C-A309-65B62E4B2ADE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6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285C539-2139-4640-9849-89C3E17D4C98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4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3D9F552-6283-4E2F-AACD-2AA48B5A472A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6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56528010-0C70-41E5-960A-34C78A9B9A25}" type="datetime1">
              <a:rPr lang="en-US" smtClean="0">
                <a:solidFill>
                  <a:prstClr val="black"/>
                </a:solidFill>
              </a:rPr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4026" r="7752" b="17613"/>
          <a:stretch/>
        </p:blipFill>
        <p:spPr bwMode="auto">
          <a:xfrm>
            <a:off x="331947" y="5840352"/>
            <a:ext cx="1765299" cy="560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APC logo_color no background.psd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36257" y="762000"/>
            <a:ext cx="899595" cy="701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5"/>
          <a:stretch/>
        </p:blipFill>
        <p:spPr>
          <a:xfrm>
            <a:off x="2709306" y="5700832"/>
            <a:ext cx="1066800" cy="686583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rti_logo_text_1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76" y="5833745"/>
            <a:ext cx="1337945" cy="5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fhi logo no background.psd"/>
          <p:cNvPicPr/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82" y="5867399"/>
            <a:ext cx="1118870" cy="476985"/>
          </a:xfrm>
          <a:prstGeom prst="rect">
            <a:avLst/>
          </a:prstGeom>
        </p:spPr>
      </p:pic>
      <p:pic>
        <p:nvPicPr>
          <p:cNvPr id="20" name="Picture 19"/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66" y="5849303"/>
            <a:ext cx="74295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7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fmc.ca/pdf/AFMC-Primer-on-Population-Health-2013-08-14.pdf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/>
              <a:t>The Policy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159757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22" y="685800"/>
            <a:ext cx="8229600" cy="1143000"/>
          </a:xfrm>
        </p:spPr>
        <p:txBody>
          <a:bodyPr/>
          <a:lstStyle/>
          <a:p>
            <a:r>
              <a:rPr lang="en-US" sz="1600" dirty="0">
                <a:solidFill>
                  <a:prstClr val="black"/>
                </a:solidFill>
              </a:rPr>
              <a:t>Policy Development Process—Step 4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dirty="0"/>
              <a:t>Adoption of Policy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19"/>
            <a:ext cx="8229600" cy="1043782"/>
          </a:xfrm>
        </p:spPr>
        <p:txBody>
          <a:bodyPr/>
          <a:lstStyle/>
          <a:p>
            <a:r>
              <a:rPr lang="en-US" sz="2800" dirty="0"/>
              <a:t>Formal acceptance of the policy by the decision- maker or decision-making body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61457"/>
              </p:ext>
            </p:extLst>
          </p:nvPr>
        </p:nvGraphicFramePr>
        <p:xfrm>
          <a:off x="914400" y="2741837"/>
          <a:ext cx="7543800" cy="317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43027879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28906544"/>
                    </a:ext>
                  </a:extLst>
                </a:gridCol>
              </a:tblGrid>
              <a:tr h="864293">
                <a:tc>
                  <a:txBody>
                    <a:bodyPr/>
                    <a:lstStyle/>
                    <a:p>
                      <a:r>
                        <a:rPr lang="en-US" dirty="0"/>
                        <a:t>Examples of Identified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Types of Policy Actions to Be Considered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Decision</a:t>
                      </a:r>
                      <a:r>
                        <a:rPr lang="en-US" baseline="0" dirty="0"/>
                        <a:t>-makers and Agenda 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Policy Adoption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27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Workers with HIV are fired or discriminated against in the workplace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Businesses can consider anti-discriminatory workplace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Board of directors for in-country company appoints a working group to review workplace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89222"/>
              </p:ext>
            </p:extLst>
          </p:nvPr>
        </p:nvGraphicFramePr>
        <p:xfrm>
          <a:off x="914400" y="3672989"/>
          <a:ext cx="7543800" cy="226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43027879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28906544"/>
                    </a:ext>
                  </a:extLst>
                </a:gridCol>
              </a:tblGrid>
              <a:tr h="2261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Board of directors reviews recommendations from the working group and puts in place an anti-discrimination program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1600" dirty="0">
                <a:solidFill>
                  <a:prstClr val="black"/>
                </a:solidFill>
              </a:rPr>
              <a:t>Policy Development Process—Step 5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dirty="0"/>
              <a:t>Policy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018"/>
            <a:ext cx="8229600" cy="3001963"/>
          </a:xfrm>
        </p:spPr>
        <p:txBody>
          <a:bodyPr/>
          <a:lstStyle/>
          <a:p>
            <a:r>
              <a:rPr lang="en-US" dirty="0"/>
              <a:t>The policy change decision is put into effect.</a:t>
            </a:r>
          </a:p>
          <a:p>
            <a:r>
              <a:rPr lang="en-US" dirty="0"/>
              <a:t>The policy may or may not be implemented by the decision-maker/decision-making body.</a:t>
            </a:r>
          </a:p>
          <a:p>
            <a:r>
              <a:rPr lang="en-US" dirty="0"/>
              <a:t>The body that implements the policy may also interpret the language in the policy.</a:t>
            </a:r>
          </a:p>
        </p:txBody>
      </p:sp>
    </p:spTree>
    <p:extLst>
      <p:ext uri="{BB962C8B-B14F-4D97-AF65-F5344CB8AC3E}">
        <p14:creationId xmlns:p14="http://schemas.microsoft.com/office/powerpoint/2010/main" val="120130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82" y="685800"/>
            <a:ext cx="8229600" cy="1143000"/>
          </a:xfrm>
        </p:spPr>
        <p:txBody>
          <a:bodyPr/>
          <a:lstStyle/>
          <a:p>
            <a:r>
              <a:rPr lang="en-US" sz="1600" dirty="0">
                <a:solidFill>
                  <a:prstClr val="black"/>
                </a:solidFill>
              </a:rPr>
              <a:t>Policy Development Process—Step 6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dirty="0"/>
              <a:t>Outcome Monitoring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018"/>
            <a:ext cx="8229600" cy="3001963"/>
          </a:xfrm>
        </p:spPr>
        <p:txBody>
          <a:bodyPr/>
          <a:lstStyle/>
          <a:p>
            <a:r>
              <a:rPr lang="en-US" dirty="0"/>
              <a:t>Process and outcome assessments and evaluations </a:t>
            </a:r>
          </a:p>
          <a:p>
            <a:pPr lvl="1"/>
            <a:r>
              <a:rPr lang="en-US" dirty="0"/>
              <a:t>To ensure the policy has been properly implemented </a:t>
            </a:r>
          </a:p>
          <a:p>
            <a:pPr lvl="1"/>
            <a:r>
              <a:rPr lang="en-US" dirty="0"/>
              <a:t>To determine whether the desired outcomes were achieved</a:t>
            </a:r>
          </a:p>
        </p:txBody>
      </p:sp>
    </p:spTree>
    <p:extLst>
      <p:ext uri="{BB962C8B-B14F-4D97-AF65-F5344CB8AC3E}">
        <p14:creationId xmlns:p14="http://schemas.microsoft.com/office/powerpoint/2010/main" val="138882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0816-8158-4E9A-8234-6639ED23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600200"/>
            <a:ext cx="31242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Policy Cycle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6243" y="2971800"/>
            <a:ext cx="1706357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4000" b="1" dirty="0"/>
              <a:t>POLICY CYCLE</a:t>
            </a:r>
          </a:p>
        </p:txBody>
      </p:sp>
      <p:grpSp>
        <p:nvGrpSpPr>
          <p:cNvPr id="5" name="Group 4" descr="A graphic of a cycle, beginning with problem identification going to policy formulation, placement on the policy agenda, adoption of policy change, policy implementation, outcome monitoring and evaluation and going back to problem identification"/>
          <p:cNvGrpSpPr/>
          <p:nvPr/>
        </p:nvGrpSpPr>
        <p:grpSpPr>
          <a:xfrm>
            <a:off x="1143000" y="439480"/>
            <a:ext cx="6858000" cy="6113720"/>
            <a:chOff x="1221206" y="1295400"/>
            <a:chExt cx="6292414" cy="5257800"/>
          </a:xfrm>
        </p:grpSpPr>
        <p:sp>
          <p:nvSpPr>
            <p:cNvPr id="6" name="Freeform 5"/>
            <p:cNvSpPr/>
            <p:nvPr/>
          </p:nvSpPr>
          <p:spPr>
            <a:xfrm>
              <a:off x="5095398" y="1524000"/>
              <a:ext cx="1610202" cy="1034615"/>
            </a:xfrm>
            <a:custGeom>
              <a:avLst/>
              <a:gdLst>
                <a:gd name="connsiteX0" fmla="*/ 0 w 1034615"/>
                <a:gd name="connsiteY0" fmla="*/ 0 h 1034615"/>
                <a:gd name="connsiteX1" fmla="*/ 1034615 w 1034615"/>
                <a:gd name="connsiteY1" fmla="*/ 0 h 1034615"/>
                <a:gd name="connsiteX2" fmla="*/ 1034615 w 1034615"/>
                <a:gd name="connsiteY2" fmla="*/ 1034615 h 1034615"/>
                <a:gd name="connsiteX3" fmla="*/ 0 w 1034615"/>
                <a:gd name="connsiteY3" fmla="*/ 1034615 h 1034615"/>
                <a:gd name="connsiteX4" fmla="*/ 0 w 1034615"/>
                <a:gd name="connsiteY4" fmla="*/ 0 h 103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15" h="1034615">
                  <a:moveTo>
                    <a:pt x="0" y="0"/>
                  </a:moveTo>
                  <a:lnTo>
                    <a:pt x="1034615" y="0"/>
                  </a:lnTo>
                  <a:lnTo>
                    <a:pt x="1034615" y="1034615"/>
                  </a:lnTo>
                  <a:lnTo>
                    <a:pt x="0" y="10346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rgbClr val="C00000"/>
                  </a:solidFill>
                </a:rPr>
                <a:t>Problem Identification</a:t>
              </a:r>
            </a:p>
          </p:txBody>
        </p:sp>
        <p:sp>
          <p:nvSpPr>
            <p:cNvPr id="7" name="Circular Arrow 6"/>
            <p:cNvSpPr/>
            <p:nvPr/>
          </p:nvSpPr>
          <p:spPr>
            <a:xfrm>
              <a:off x="1929124" y="1496049"/>
              <a:ext cx="5057151" cy="5057151"/>
            </a:xfrm>
            <a:prstGeom prst="circularArrow">
              <a:avLst>
                <a:gd name="adj1" fmla="val 3989"/>
                <a:gd name="adj2" fmla="val 250258"/>
                <a:gd name="adj3" fmla="val 20573303"/>
                <a:gd name="adj4" fmla="val 18982852"/>
                <a:gd name="adj5" fmla="val 46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019800" y="3430011"/>
              <a:ext cx="1493820" cy="1034615"/>
            </a:xfrm>
            <a:custGeom>
              <a:avLst/>
              <a:gdLst>
                <a:gd name="connsiteX0" fmla="*/ 0 w 1034615"/>
                <a:gd name="connsiteY0" fmla="*/ 0 h 1034615"/>
                <a:gd name="connsiteX1" fmla="*/ 1034615 w 1034615"/>
                <a:gd name="connsiteY1" fmla="*/ 0 h 1034615"/>
                <a:gd name="connsiteX2" fmla="*/ 1034615 w 1034615"/>
                <a:gd name="connsiteY2" fmla="*/ 1034615 h 1034615"/>
                <a:gd name="connsiteX3" fmla="*/ 0 w 1034615"/>
                <a:gd name="connsiteY3" fmla="*/ 1034615 h 1034615"/>
                <a:gd name="connsiteX4" fmla="*/ 0 w 1034615"/>
                <a:gd name="connsiteY4" fmla="*/ 0 h 103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15" h="1034615">
                  <a:moveTo>
                    <a:pt x="0" y="0"/>
                  </a:moveTo>
                  <a:lnTo>
                    <a:pt x="1034615" y="0"/>
                  </a:lnTo>
                  <a:lnTo>
                    <a:pt x="1034615" y="1034615"/>
                  </a:lnTo>
                  <a:lnTo>
                    <a:pt x="0" y="10346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925"/>
                </a:spcAft>
              </a:pPr>
              <a:r>
                <a:rPr lang="en-US" sz="2400" b="1" dirty="0">
                  <a:solidFill>
                    <a:srgbClr val="BF9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Policy Formulation</a:t>
              </a:r>
              <a:endParaRPr 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Circular Arrow 8"/>
            <p:cNvSpPr/>
            <p:nvPr/>
          </p:nvSpPr>
          <p:spPr>
            <a:xfrm>
              <a:off x="2029449" y="1295400"/>
              <a:ext cx="5057151" cy="5057151"/>
            </a:xfrm>
            <a:prstGeom prst="circularArrow">
              <a:avLst>
                <a:gd name="adj1" fmla="val 3989"/>
                <a:gd name="adj2" fmla="val 250258"/>
                <a:gd name="adj3" fmla="val 2366890"/>
                <a:gd name="adj4" fmla="val 776439"/>
                <a:gd name="adj5" fmla="val 46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866798" y="5334000"/>
              <a:ext cx="1610202" cy="1034615"/>
            </a:xfrm>
            <a:custGeom>
              <a:avLst/>
              <a:gdLst>
                <a:gd name="connsiteX0" fmla="*/ 0 w 1034615"/>
                <a:gd name="connsiteY0" fmla="*/ 0 h 1034615"/>
                <a:gd name="connsiteX1" fmla="*/ 1034615 w 1034615"/>
                <a:gd name="connsiteY1" fmla="*/ 0 h 1034615"/>
                <a:gd name="connsiteX2" fmla="*/ 1034615 w 1034615"/>
                <a:gd name="connsiteY2" fmla="*/ 1034615 h 1034615"/>
                <a:gd name="connsiteX3" fmla="*/ 0 w 1034615"/>
                <a:gd name="connsiteY3" fmla="*/ 1034615 h 1034615"/>
                <a:gd name="connsiteX4" fmla="*/ 0 w 1034615"/>
                <a:gd name="connsiteY4" fmla="*/ 0 h 103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15" h="1034615">
                  <a:moveTo>
                    <a:pt x="0" y="0"/>
                  </a:moveTo>
                  <a:lnTo>
                    <a:pt x="1034615" y="0"/>
                  </a:lnTo>
                  <a:lnTo>
                    <a:pt x="1034615" y="1034615"/>
                  </a:lnTo>
                  <a:lnTo>
                    <a:pt x="0" y="10346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925"/>
                </a:spcAft>
              </a:pPr>
              <a:r>
                <a:rPr lang="en-US" sz="2400" b="1" dirty="0">
                  <a:solidFill>
                    <a:srgbClr val="548235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Placement on the Policy Agenda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Circular Arrow 10"/>
            <p:cNvSpPr/>
            <p:nvPr/>
          </p:nvSpPr>
          <p:spPr>
            <a:xfrm>
              <a:off x="1929124" y="1418743"/>
              <a:ext cx="5057151" cy="5057151"/>
            </a:xfrm>
            <a:prstGeom prst="circularArrow">
              <a:avLst>
                <a:gd name="adj1" fmla="val 3989"/>
                <a:gd name="adj2" fmla="val 250258"/>
                <a:gd name="adj3" fmla="val 6111248"/>
                <a:gd name="adj4" fmla="val 4438494"/>
                <a:gd name="adj5" fmla="val 46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590800" y="5366185"/>
              <a:ext cx="1381600" cy="1034615"/>
            </a:xfrm>
            <a:custGeom>
              <a:avLst/>
              <a:gdLst>
                <a:gd name="connsiteX0" fmla="*/ 0 w 1034615"/>
                <a:gd name="connsiteY0" fmla="*/ 0 h 1034615"/>
                <a:gd name="connsiteX1" fmla="*/ 1034615 w 1034615"/>
                <a:gd name="connsiteY1" fmla="*/ 0 h 1034615"/>
                <a:gd name="connsiteX2" fmla="*/ 1034615 w 1034615"/>
                <a:gd name="connsiteY2" fmla="*/ 1034615 h 1034615"/>
                <a:gd name="connsiteX3" fmla="*/ 0 w 1034615"/>
                <a:gd name="connsiteY3" fmla="*/ 1034615 h 1034615"/>
                <a:gd name="connsiteX4" fmla="*/ 0 w 1034615"/>
                <a:gd name="connsiteY4" fmla="*/ 0 h 103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15" h="1034615">
                  <a:moveTo>
                    <a:pt x="0" y="0"/>
                  </a:moveTo>
                  <a:lnTo>
                    <a:pt x="1034615" y="0"/>
                  </a:lnTo>
                  <a:lnTo>
                    <a:pt x="1034615" y="1034615"/>
                  </a:lnTo>
                  <a:lnTo>
                    <a:pt x="0" y="10346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925"/>
                </a:spcAft>
              </a:pPr>
              <a:r>
                <a:rPr lang="en-US" sz="2400" b="1" dirty="0">
                  <a:solidFill>
                    <a:srgbClr val="C55A1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Adoption of Policy Change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Circular Arrow 12"/>
            <p:cNvSpPr/>
            <p:nvPr/>
          </p:nvSpPr>
          <p:spPr>
            <a:xfrm>
              <a:off x="1877049" y="1295400"/>
              <a:ext cx="5057151" cy="5057151"/>
            </a:xfrm>
            <a:prstGeom prst="circularArrow">
              <a:avLst>
                <a:gd name="adj1" fmla="val 3989"/>
                <a:gd name="adj2" fmla="val 250258"/>
                <a:gd name="adj3" fmla="val 9773303"/>
                <a:gd name="adj4" fmla="val 8182852"/>
                <a:gd name="adj5" fmla="val 46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1221206" y="3461185"/>
              <a:ext cx="1902994" cy="1034615"/>
            </a:xfrm>
            <a:custGeom>
              <a:avLst/>
              <a:gdLst>
                <a:gd name="connsiteX0" fmla="*/ 0 w 1034615"/>
                <a:gd name="connsiteY0" fmla="*/ 0 h 1034615"/>
                <a:gd name="connsiteX1" fmla="*/ 1034615 w 1034615"/>
                <a:gd name="connsiteY1" fmla="*/ 0 h 1034615"/>
                <a:gd name="connsiteX2" fmla="*/ 1034615 w 1034615"/>
                <a:gd name="connsiteY2" fmla="*/ 1034615 h 1034615"/>
                <a:gd name="connsiteX3" fmla="*/ 0 w 1034615"/>
                <a:gd name="connsiteY3" fmla="*/ 1034615 h 1034615"/>
                <a:gd name="connsiteX4" fmla="*/ 0 w 1034615"/>
                <a:gd name="connsiteY4" fmla="*/ 0 h 103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15" h="1034615">
                  <a:moveTo>
                    <a:pt x="0" y="0"/>
                  </a:moveTo>
                  <a:lnTo>
                    <a:pt x="1034615" y="0"/>
                  </a:lnTo>
                  <a:lnTo>
                    <a:pt x="1034615" y="1034615"/>
                  </a:lnTo>
                  <a:lnTo>
                    <a:pt x="0" y="10346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925"/>
                </a:spcAft>
              </a:pPr>
              <a:r>
                <a:rPr lang="en-US" sz="2400" b="1" dirty="0">
                  <a:solidFill>
                    <a:srgbClr val="7030A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Policy Implementation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1905000" y="1496049"/>
              <a:ext cx="5057151" cy="5057151"/>
            </a:xfrm>
            <a:prstGeom prst="circularArrow">
              <a:avLst>
                <a:gd name="adj1" fmla="val 3989"/>
                <a:gd name="adj2" fmla="val 250258"/>
                <a:gd name="adj3" fmla="val 13166890"/>
                <a:gd name="adj4" fmla="val 11576439"/>
                <a:gd name="adj5" fmla="val 46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2147724" y="1429481"/>
              <a:ext cx="1890876" cy="1034615"/>
            </a:xfrm>
            <a:custGeom>
              <a:avLst/>
              <a:gdLst>
                <a:gd name="connsiteX0" fmla="*/ 0 w 1034615"/>
                <a:gd name="connsiteY0" fmla="*/ 0 h 1034615"/>
                <a:gd name="connsiteX1" fmla="*/ 1034615 w 1034615"/>
                <a:gd name="connsiteY1" fmla="*/ 0 h 1034615"/>
                <a:gd name="connsiteX2" fmla="*/ 1034615 w 1034615"/>
                <a:gd name="connsiteY2" fmla="*/ 1034615 h 1034615"/>
                <a:gd name="connsiteX3" fmla="*/ 0 w 1034615"/>
                <a:gd name="connsiteY3" fmla="*/ 1034615 h 1034615"/>
                <a:gd name="connsiteX4" fmla="*/ 0 w 1034615"/>
                <a:gd name="connsiteY4" fmla="*/ 0 h 103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15" h="1034615">
                  <a:moveTo>
                    <a:pt x="0" y="0"/>
                  </a:moveTo>
                  <a:lnTo>
                    <a:pt x="1034615" y="0"/>
                  </a:lnTo>
                  <a:lnTo>
                    <a:pt x="1034615" y="1034615"/>
                  </a:lnTo>
                  <a:lnTo>
                    <a:pt x="0" y="10346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925"/>
                </a:spcAft>
              </a:pPr>
              <a:r>
                <a:rPr lang="en-US" sz="2400" b="1" dirty="0">
                  <a:solidFill>
                    <a:srgbClr val="333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Outcome Monitoring and Evaluation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Circular Arrow 16"/>
            <p:cNvSpPr/>
            <p:nvPr/>
          </p:nvSpPr>
          <p:spPr>
            <a:xfrm rot="255707">
              <a:off x="1933516" y="1447800"/>
              <a:ext cx="5057151" cy="5057151"/>
            </a:xfrm>
            <a:prstGeom prst="circularArrow">
              <a:avLst>
                <a:gd name="adj1" fmla="val 3989"/>
                <a:gd name="adj2" fmla="val 250258"/>
                <a:gd name="adj3" fmla="val 16911248"/>
                <a:gd name="adj4" fmla="val 15238494"/>
                <a:gd name="adj5" fmla="val 46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84784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E46C0A"/>
                </a:solidFill>
              </a:rPr>
              <a:t>Activity—Where does advocacy fit in?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3800" y="3378289"/>
            <a:ext cx="1706357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600" b="1" dirty="0"/>
              <a:t>POLICY CYCLE</a:t>
            </a:r>
          </a:p>
        </p:txBody>
      </p:sp>
      <p:grpSp>
        <p:nvGrpSpPr>
          <p:cNvPr id="18" name="Group 17" descr="A graphic of a cycle, beginning with problem identification going to policy formulation, placement on the policy agenda, adoption of policy change, policy implementation, outcome monitoring and evaluation and going back to problem identification"/>
          <p:cNvGrpSpPr/>
          <p:nvPr/>
        </p:nvGrpSpPr>
        <p:grpSpPr>
          <a:xfrm>
            <a:off x="1600200" y="1339686"/>
            <a:ext cx="5848203" cy="5213514"/>
            <a:chOff x="1221206" y="1295400"/>
            <a:chExt cx="6292414" cy="5257800"/>
          </a:xfrm>
        </p:grpSpPr>
        <p:sp>
          <p:nvSpPr>
            <p:cNvPr id="19" name="Freeform 18"/>
            <p:cNvSpPr/>
            <p:nvPr/>
          </p:nvSpPr>
          <p:spPr>
            <a:xfrm>
              <a:off x="5095398" y="1524000"/>
              <a:ext cx="1610202" cy="1034615"/>
            </a:xfrm>
            <a:custGeom>
              <a:avLst/>
              <a:gdLst>
                <a:gd name="connsiteX0" fmla="*/ 0 w 1034615"/>
                <a:gd name="connsiteY0" fmla="*/ 0 h 1034615"/>
                <a:gd name="connsiteX1" fmla="*/ 1034615 w 1034615"/>
                <a:gd name="connsiteY1" fmla="*/ 0 h 1034615"/>
                <a:gd name="connsiteX2" fmla="*/ 1034615 w 1034615"/>
                <a:gd name="connsiteY2" fmla="*/ 1034615 h 1034615"/>
                <a:gd name="connsiteX3" fmla="*/ 0 w 1034615"/>
                <a:gd name="connsiteY3" fmla="*/ 1034615 h 1034615"/>
                <a:gd name="connsiteX4" fmla="*/ 0 w 1034615"/>
                <a:gd name="connsiteY4" fmla="*/ 0 h 103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15" h="1034615">
                  <a:moveTo>
                    <a:pt x="0" y="0"/>
                  </a:moveTo>
                  <a:lnTo>
                    <a:pt x="1034615" y="0"/>
                  </a:lnTo>
                  <a:lnTo>
                    <a:pt x="1034615" y="1034615"/>
                  </a:lnTo>
                  <a:lnTo>
                    <a:pt x="0" y="10346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C00000"/>
                  </a:solidFill>
                </a:rPr>
                <a:t>Problem Identification</a:t>
              </a:r>
            </a:p>
          </p:txBody>
        </p:sp>
        <p:sp>
          <p:nvSpPr>
            <p:cNvPr id="20" name="Circular Arrow 19"/>
            <p:cNvSpPr/>
            <p:nvPr/>
          </p:nvSpPr>
          <p:spPr>
            <a:xfrm>
              <a:off x="1929124" y="1496049"/>
              <a:ext cx="5057151" cy="5057151"/>
            </a:xfrm>
            <a:prstGeom prst="circularArrow">
              <a:avLst>
                <a:gd name="adj1" fmla="val 3989"/>
                <a:gd name="adj2" fmla="val 250258"/>
                <a:gd name="adj3" fmla="val 20573303"/>
                <a:gd name="adj4" fmla="val 18982852"/>
                <a:gd name="adj5" fmla="val 46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019800" y="3430011"/>
              <a:ext cx="1493820" cy="1034615"/>
            </a:xfrm>
            <a:custGeom>
              <a:avLst/>
              <a:gdLst>
                <a:gd name="connsiteX0" fmla="*/ 0 w 1034615"/>
                <a:gd name="connsiteY0" fmla="*/ 0 h 1034615"/>
                <a:gd name="connsiteX1" fmla="*/ 1034615 w 1034615"/>
                <a:gd name="connsiteY1" fmla="*/ 0 h 1034615"/>
                <a:gd name="connsiteX2" fmla="*/ 1034615 w 1034615"/>
                <a:gd name="connsiteY2" fmla="*/ 1034615 h 1034615"/>
                <a:gd name="connsiteX3" fmla="*/ 0 w 1034615"/>
                <a:gd name="connsiteY3" fmla="*/ 1034615 h 1034615"/>
                <a:gd name="connsiteX4" fmla="*/ 0 w 1034615"/>
                <a:gd name="connsiteY4" fmla="*/ 0 h 103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15" h="1034615">
                  <a:moveTo>
                    <a:pt x="0" y="0"/>
                  </a:moveTo>
                  <a:lnTo>
                    <a:pt x="1034615" y="0"/>
                  </a:lnTo>
                  <a:lnTo>
                    <a:pt x="1034615" y="1034615"/>
                  </a:lnTo>
                  <a:lnTo>
                    <a:pt x="0" y="10346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925"/>
                </a:spcAft>
              </a:pPr>
              <a:r>
                <a:rPr lang="en-US" sz="2000" b="1" dirty="0">
                  <a:solidFill>
                    <a:srgbClr val="BF9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Policy Formulation</a:t>
              </a:r>
              <a:endParaRPr 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Circular Arrow 21"/>
            <p:cNvSpPr/>
            <p:nvPr/>
          </p:nvSpPr>
          <p:spPr>
            <a:xfrm>
              <a:off x="2029449" y="1295400"/>
              <a:ext cx="5057151" cy="5057151"/>
            </a:xfrm>
            <a:prstGeom prst="circularArrow">
              <a:avLst>
                <a:gd name="adj1" fmla="val 3989"/>
                <a:gd name="adj2" fmla="val 250258"/>
                <a:gd name="adj3" fmla="val 2366890"/>
                <a:gd name="adj4" fmla="val 776439"/>
                <a:gd name="adj5" fmla="val 46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4866798" y="5334000"/>
              <a:ext cx="1610202" cy="1034615"/>
            </a:xfrm>
            <a:custGeom>
              <a:avLst/>
              <a:gdLst>
                <a:gd name="connsiteX0" fmla="*/ 0 w 1034615"/>
                <a:gd name="connsiteY0" fmla="*/ 0 h 1034615"/>
                <a:gd name="connsiteX1" fmla="*/ 1034615 w 1034615"/>
                <a:gd name="connsiteY1" fmla="*/ 0 h 1034615"/>
                <a:gd name="connsiteX2" fmla="*/ 1034615 w 1034615"/>
                <a:gd name="connsiteY2" fmla="*/ 1034615 h 1034615"/>
                <a:gd name="connsiteX3" fmla="*/ 0 w 1034615"/>
                <a:gd name="connsiteY3" fmla="*/ 1034615 h 1034615"/>
                <a:gd name="connsiteX4" fmla="*/ 0 w 1034615"/>
                <a:gd name="connsiteY4" fmla="*/ 0 h 103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15" h="1034615">
                  <a:moveTo>
                    <a:pt x="0" y="0"/>
                  </a:moveTo>
                  <a:lnTo>
                    <a:pt x="1034615" y="0"/>
                  </a:lnTo>
                  <a:lnTo>
                    <a:pt x="1034615" y="1034615"/>
                  </a:lnTo>
                  <a:lnTo>
                    <a:pt x="0" y="10346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925"/>
                </a:spcAft>
              </a:pPr>
              <a:r>
                <a:rPr lang="en-US" sz="2000" b="1" dirty="0">
                  <a:solidFill>
                    <a:srgbClr val="548235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Placement on the Policy Agenda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Circular Arrow 23"/>
            <p:cNvSpPr/>
            <p:nvPr/>
          </p:nvSpPr>
          <p:spPr>
            <a:xfrm>
              <a:off x="1929124" y="1418743"/>
              <a:ext cx="5057151" cy="5057151"/>
            </a:xfrm>
            <a:prstGeom prst="circularArrow">
              <a:avLst>
                <a:gd name="adj1" fmla="val 3989"/>
                <a:gd name="adj2" fmla="val 250258"/>
                <a:gd name="adj3" fmla="val 6111248"/>
                <a:gd name="adj4" fmla="val 4438494"/>
                <a:gd name="adj5" fmla="val 46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590800" y="5366185"/>
              <a:ext cx="1381600" cy="1034615"/>
            </a:xfrm>
            <a:custGeom>
              <a:avLst/>
              <a:gdLst>
                <a:gd name="connsiteX0" fmla="*/ 0 w 1034615"/>
                <a:gd name="connsiteY0" fmla="*/ 0 h 1034615"/>
                <a:gd name="connsiteX1" fmla="*/ 1034615 w 1034615"/>
                <a:gd name="connsiteY1" fmla="*/ 0 h 1034615"/>
                <a:gd name="connsiteX2" fmla="*/ 1034615 w 1034615"/>
                <a:gd name="connsiteY2" fmla="*/ 1034615 h 1034615"/>
                <a:gd name="connsiteX3" fmla="*/ 0 w 1034615"/>
                <a:gd name="connsiteY3" fmla="*/ 1034615 h 1034615"/>
                <a:gd name="connsiteX4" fmla="*/ 0 w 1034615"/>
                <a:gd name="connsiteY4" fmla="*/ 0 h 103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15" h="1034615">
                  <a:moveTo>
                    <a:pt x="0" y="0"/>
                  </a:moveTo>
                  <a:lnTo>
                    <a:pt x="1034615" y="0"/>
                  </a:lnTo>
                  <a:lnTo>
                    <a:pt x="1034615" y="1034615"/>
                  </a:lnTo>
                  <a:lnTo>
                    <a:pt x="0" y="10346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925"/>
                </a:spcAft>
              </a:pPr>
              <a:r>
                <a:rPr lang="en-US" sz="2000" b="1" dirty="0">
                  <a:solidFill>
                    <a:srgbClr val="C55A1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Adoption of Policy Change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Circular Arrow 25"/>
            <p:cNvSpPr/>
            <p:nvPr/>
          </p:nvSpPr>
          <p:spPr>
            <a:xfrm>
              <a:off x="1877049" y="1295400"/>
              <a:ext cx="5057151" cy="5057151"/>
            </a:xfrm>
            <a:prstGeom prst="circularArrow">
              <a:avLst>
                <a:gd name="adj1" fmla="val 3989"/>
                <a:gd name="adj2" fmla="val 250258"/>
                <a:gd name="adj3" fmla="val 9773303"/>
                <a:gd name="adj4" fmla="val 8182852"/>
                <a:gd name="adj5" fmla="val 46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1221206" y="3461185"/>
              <a:ext cx="1902994" cy="1034615"/>
            </a:xfrm>
            <a:custGeom>
              <a:avLst/>
              <a:gdLst>
                <a:gd name="connsiteX0" fmla="*/ 0 w 1034615"/>
                <a:gd name="connsiteY0" fmla="*/ 0 h 1034615"/>
                <a:gd name="connsiteX1" fmla="*/ 1034615 w 1034615"/>
                <a:gd name="connsiteY1" fmla="*/ 0 h 1034615"/>
                <a:gd name="connsiteX2" fmla="*/ 1034615 w 1034615"/>
                <a:gd name="connsiteY2" fmla="*/ 1034615 h 1034615"/>
                <a:gd name="connsiteX3" fmla="*/ 0 w 1034615"/>
                <a:gd name="connsiteY3" fmla="*/ 1034615 h 1034615"/>
                <a:gd name="connsiteX4" fmla="*/ 0 w 1034615"/>
                <a:gd name="connsiteY4" fmla="*/ 0 h 103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15" h="1034615">
                  <a:moveTo>
                    <a:pt x="0" y="0"/>
                  </a:moveTo>
                  <a:lnTo>
                    <a:pt x="1034615" y="0"/>
                  </a:lnTo>
                  <a:lnTo>
                    <a:pt x="1034615" y="1034615"/>
                  </a:lnTo>
                  <a:lnTo>
                    <a:pt x="0" y="10346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925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Policy Implementation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Circular Arrow 27"/>
            <p:cNvSpPr/>
            <p:nvPr/>
          </p:nvSpPr>
          <p:spPr>
            <a:xfrm>
              <a:off x="1905000" y="1496049"/>
              <a:ext cx="5057151" cy="5057151"/>
            </a:xfrm>
            <a:prstGeom prst="circularArrow">
              <a:avLst>
                <a:gd name="adj1" fmla="val 3989"/>
                <a:gd name="adj2" fmla="val 250258"/>
                <a:gd name="adj3" fmla="val 13166890"/>
                <a:gd name="adj4" fmla="val 11576439"/>
                <a:gd name="adj5" fmla="val 46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2147724" y="1429481"/>
              <a:ext cx="1890876" cy="1034615"/>
            </a:xfrm>
            <a:custGeom>
              <a:avLst/>
              <a:gdLst>
                <a:gd name="connsiteX0" fmla="*/ 0 w 1034615"/>
                <a:gd name="connsiteY0" fmla="*/ 0 h 1034615"/>
                <a:gd name="connsiteX1" fmla="*/ 1034615 w 1034615"/>
                <a:gd name="connsiteY1" fmla="*/ 0 h 1034615"/>
                <a:gd name="connsiteX2" fmla="*/ 1034615 w 1034615"/>
                <a:gd name="connsiteY2" fmla="*/ 1034615 h 1034615"/>
                <a:gd name="connsiteX3" fmla="*/ 0 w 1034615"/>
                <a:gd name="connsiteY3" fmla="*/ 1034615 h 1034615"/>
                <a:gd name="connsiteX4" fmla="*/ 0 w 1034615"/>
                <a:gd name="connsiteY4" fmla="*/ 0 h 103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15" h="1034615">
                  <a:moveTo>
                    <a:pt x="0" y="0"/>
                  </a:moveTo>
                  <a:lnTo>
                    <a:pt x="1034615" y="0"/>
                  </a:lnTo>
                  <a:lnTo>
                    <a:pt x="1034615" y="1034615"/>
                  </a:lnTo>
                  <a:lnTo>
                    <a:pt x="0" y="10346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925"/>
                </a:spcAft>
              </a:pPr>
              <a:r>
                <a:rPr lang="en-US" sz="2000" b="1" dirty="0">
                  <a:solidFill>
                    <a:srgbClr val="333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Outcome Monitoring and Evaluation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Circular Arrow 29"/>
            <p:cNvSpPr/>
            <p:nvPr/>
          </p:nvSpPr>
          <p:spPr>
            <a:xfrm rot="255707">
              <a:off x="1933516" y="1447800"/>
              <a:ext cx="5057151" cy="5057151"/>
            </a:xfrm>
            <a:prstGeom prst="circularArrow">
              <a:avLst>
                <a:gd name="adj1" fmla="val 3989"/>
                <a:gd name="adj2" fmla="val 250258"/>
                <a:gd name="adj3" fmla="val 16911248"/>
                <a:gd name="adj4" fmla="val 15238494"/>
                <a:gd name="adj5" fmla="val 46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214821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458200" cy="1143000"/>
          </a:xfrm>
        </p:spPr>
        <p:txBody>
          <a:bodyPr/>
          <a:lstStyle/>
          <a:p>
            <a:r>
              <a:rPr lang="en-US" dirty="0"/>
              <a:t>Remember: </a:t>
            </a:r>
            <a:br>
              <a:rPr lang="en-US" dirty="0"/>
            </a:br>
            <a:r>
              <a:rPr lang="en-US" i="1" dirty="0"/>
              <a:t>Advocacy occurs throughout the policy cycle.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001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advocacy to be effective, you must: </a:t>
            </a:r>
          </a:p>
          <a:p>
            <a:r>
              <a:rPr lang="en-US" dirty="0"/>
              <a:t>Know the policy process</a:t>
            </a:r>
          </a:p>
          <a:p>
            <a:r>
              <a:rPr lang="en-US" dirty="0"/>
              <a:t>Know the timing</a:t>
            </a:r>
          </a:p>
          <a:p>
            <a:r>
              <a:rPr lang="en-US" dirty="0"/>
              <a:t>Know where you can influence</a:t>
            </a:r>
          </a:p>
        </p:txBody>
      </p:sp>
    </p:spTree>
    <p:extLst>
      <p:ext uri="{BB962C8B-B14F-4D97-AF65-F5344CB8AC3E}">
        <p14:creationId xmlns:p14="http://schemas.microsoft.com/office/powerpoint/2010/main" val="962504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Objectives—Session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30457"/>
          </a:xfrm>
        </p:spPr>
        <p:txBody>
          <a:bodyPr/>
          <a:lstStyle/>
          <a:p>
            <a:pPr lvl="0"/>
            <a:r>
              <a:rPr lang="en-US" dirty="0"/>
              <a:t>Describe common elements of the policy development process after reviewing several policy development frameworks</a:t>
            </a:r>
          </a:p>
          <a:p>
            <a:pPr lvl="0"/>
            <a:r>
              <a:rPr lang="en-US" dirty="0"/>
              <a:t>Agree on a set of steps for a generic policy development process based on reviewed examples</a:t>
            </a:r>
          </a:p>
          <a:p>
            <a:pPr lvl="0"/>
            <a:r>
              <a:rPr lang="en-US" dirty="0"/>
              <a:t>Describe the types of advocacy activities that occur during the steps in the policy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41497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593"/>
            <a:ext cx="8229600" cy="715963"/>
          </a:xfrm>
        </p:spPr>
        <p:txBody>
          <a:bodyPr/>
          <a:lstStyle/>
          <a:p>
            <a:r>
              <a:rPr lang="en-US" sz="1600" dirty="0">
                <a:solidFill>
                  <a:prstClr val="black"/>
                </a:solidFill>
              </a:rPr>
              <a:t>Policy Development Process—Step 2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dirty="0"/>
              <a:t>Policy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1938"/>
            <a:ext cx="8686800" cy="1090944"/>
          </a:xfrm>
        </p:spPr>
        <p:txBody>
          <a:bodyPr/>
          <a:lstStyle/>
          <a:p>
            <a:r>
              <a:rPr lang="en-US" sz="2800" dirty="0"/>
              <a:t>Determine potential solutions</a:t>
            </a:r>
          </a:p>
          <a:p>
            <a:r>
              <a:rPr lang="en-US" sz="2800" dirty="0"/>
              <a:t>Evaluate solutions to select the most appropriate one(s)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65006"/>
              </p:ext>
            </p:extLst>
          </p:nvPr>
        </p:nvGraphicFramePr>
        <p:xfrm>
          <a:off x="838200" y="2811463"/>
          <a:ext cx="7543799" cy="3753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9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226">
                <a:tc>
                  <a:txBody>
                    <a:bodyPr/>
                    <a:lstStyle/>
                    <a:p>
                      <a:r>
                        <a:rPr lang="en-US" dirty="0"/>
                        <a:t>Examples of Identified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a Policy Action Needed?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Types of Policy Actions to Be Considered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962">
                <a:tc>
                  <a:txBody>
                    <a:bodyPr/>
                    <a:lstStyle/>
                    <a:p>
                      <a:r>
                        <a:rPr lang="en-US" dirty="0"/>
                        <a:t>Youth are the most vulnerable</a:t>
                      </a:r>
                      <a:r>
                        <a:rPr lang="en-US" baseline="0" dirty="0"/>
                        <a:t>, but no data on HIV risk behavior, prevention, and access to HCT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(to ensure that needed</a:t>
                      </a:r>
                      <a:r>
                        <a:rPr lang="en-US" baseline="0" dirty="0"/>
                        <a:t> data are collected)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5334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Workers with HIV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are fired or discriminated against in the workplace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5269159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6299" y="3781961"/>
            <a:ext cx="369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800"/>
              </a:lnSpc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MOH could start a behavioral surveillance survey (BSS)</a:t>
            </a:r>
          </a:p>
          <a:p>
            <a:pPr marL="285750" lvl="0" indent="-285750">
              <a:lnSpc>
                <a:spcPts val="1800"/>
              </a:lnSpc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Youth centers could develop guidelines for confidential HIV counseling and testing (HCT) in youth-friendly centers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6299" y="5229761"/>
            <a:ext cx="369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schemeClr val="dk1"/>
                </a:solidFill>
              </a:rPr>
              <a:t>Businesses can consider anti-discriminatory workplace policies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schemeClr val="dk1"/>
                </a:solidFill>
              </a:rPr>
              <a:t>Labor ministry can set up system to regularly collect data on discrimination against PLWHA</a:t>
            </a:r>
          </a:p>
        </p:txBody>
      </p:sp>
    </p:spTree>
    <p:extLst>
      <p:ext uri="{BB962C8B-B14F-4D97-AF65-F5344CB8AC3E}">
        <p14:creationId xmlns:p14="http://schemas.microsoft.com/office/powerpoint/2010/main" val="3118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737"/>
            <a:ext cx="8229600" cy="906463"/>
          </a:xfrm>
        </p:spPr>
        <p:txBody>
          <a:bodyPr/>
          <a:lstStyle/>
          <a:p>
            <a:r>
              <a:rPr lang="en-US" sz="1600" dirty="0">
                <a:solidFill>
                  <a:prstClr val="black"/>
                </a:solidFill>
              </a:rPr>
              <a:t>Policy Development Process—Step 3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dirty="0"/>
              <a:t>Placement on the Policy Agenda</a:t>
            </a:r>
          </a:p>
        </p:txBody>
      </p:sp>
      <p:sp>
        <p:nvSpPr>
          <p:cNvPr id="11" name="Content Placeholder 10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411223"/>
              </p:ext>
            </p:extLst>
          </p:nvPr>
        </p:nvGraphicFramePr>
        <p:xfrm>
          <a:off x="475487" y="1600200"/>
          <a:ext cx="8229601" cy="4881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8688">
                  <a:extLst>
                    <a:ext uri="{9D8B030D-6E8A-4147-A177-3AD203B41FA5}">
                      <a16:colId xmlns:a16="http://schemas.microsoft.com/office/drawing/2014/main" val="2430278794"/>
                    </a:ext>
                  </a:extLst>
                </a:gridCol>
              </a:tblGrid>
              <a:tr h="615786">
                <a:tc>
                  <a:txBody>
                    <a:bodyPr/>
                    <a:lstStyle/>
                    <a:p>
                      <a:r>
                        <a:rPr lang="en-US" dirty="0"/>
                        <a:t>Examples of Identified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a Policy Action Needed?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Types of Policy Actions to Be Considered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Decision</a:t>
                      </a:r>
                      <a:r>
                        <a:rPr lang="en-US" baseline="0" dirty="0"/>
                        <a:t>-makers and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Agenda Items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56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/>
                        <a:t>Youth are the most vulnerable</a:t>
                      </a:r>
                      <a:r>
                        <a:rPr lang="en-US" sz="1600" baseline="0" dirty="0"/>
                        <a:t>, but no data on HIV risk behavior, prevention, and access to HCT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/>
                        <a:t>Yes (to ensure that needed</a:t>
                      </a:r>
                      <a:r>
                        <a:rPr lang="en-US" sz="1600" baseline="0" dirty="0"/>
                        <a:t> data are collected)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indent="-163513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Ministry of Health (MOH) could start a BSS</a:t>
                      </a:r>
                    </a:p>
                    <a:p>
                      <a:pPr marL="168275" indent="-163513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Youth centers could develop guidelines for confidential HCT in youth-friendly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indent="-163513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600" dirty="0"/>
                        <a:t>MOH technical</a:t>
                      </a:r>
                      <a:r>
                        <a:rPr lang="en-US" sz="1600" baseline="0" dirty="0"/>
                        <a:t> working group on M&amp;E places BSS funding on annual meeting agenda</a:t>
                      </a:r>
                      <a:endParaRPr lang="en-US" sz="1600" dirty="0"/>
                    </a:p>
                    <a:p>
                      <a:pPr marL="168275" indent="-163513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600" dirty="0"/>
                        <a:t>The Board of Youth-Friendly Centers adds item to quarterly</a:t>
                      </a:r>
                      <a:r>
                        <a:rPr lang="en-US" sz="1600" baseline="0" dirty="0"/>
                        <a:t> board meeting topics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923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851284"/>
              </p:ext>
            </p:extLst>
          </p:nvPr>
        </p:nvGraphicFramePr>
        <p:xfrm>
          <a:off x="478971" y="4267200"/>
          <a:ext cx="82296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2172">
                  <a:extLst>
                    <a:ext uri="{9D8B030D-6E8A-4147-A177-3AD203B41FA5}">
                      <a16:colId xmlns:a16="http://schemas.microsoft.com/office/drawing/2014/main" val="2430278794"/>
                    </a:ext>
                  </a:extLst>
                </a:gridCol>
              </a:tblGrid>
              <a:tr h="219923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Workers with HIV are fired or discriminated against in the workplace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indent="-168275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Businesses can consider anti-discriminatory workplace policies</a:t>
                      </a:r>
                    </a:p>
                    <a:p>
                      <a:pPr marL="168275" indent="-168275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 ministry can set up system to regularly collect data on discrimination against PLWHA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3513" indent="-163513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Board of directors for in-country company appoints a working group to review workplace policies and develop a report with recommendations by the next board meeting</a:t>
                      </a:r>
                    </a:p>
                    <a:p>
                      <a:pPr marL="163513" indent="-163513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Ministry of Labor task force on discrimination adds item to annual budgetary meeting agenda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27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22" y="685800"/>
            <a:ext cx="8229600" cy="1143000"/>
          </a:xfrm>
        </p:spPr>
        <p:txBody>
          <a:bodyPr/>
          <a:lstStyle/>
          <a:p>
            <a:r>
              <a:rPr lang="en-US" sz="1600" dirty="0">
                <a:solidFill>
                  <a:prstClr val="black"/>
                </a:solidFill>
              </a:rPr>
              <a:t>Policy Development Process—Step 4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dirty="0"/>
              <a:t>Adoption of Policy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19"/>
            <a:ext cx="8229600" cy="1043782"/>
          </a:xfrm>
        </p:spPr>
        <p:txBody>
          <a:bodyPr/>
          <a:lstStyle/>
          <a:p>
            <a:r>
              <a:rPr lang="en-US" sz="2800" dirty="0"/>
              <a:t>Formal acceptance of the policy by the decision- maker or decision-making body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59661"/>
              </p:ext>
            </p:extLst>
          </p:nvPr>
        </p:nvGraphicFramePr>
        <p:xfrm>
          <a:off x="914400" y="2741837"/>
          <a:ext cx="7543800" cy="330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43027879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28906544"/>
                    </a:ext>
                  </a:extLst>
                </a:gridCol>
              </a:tblGrid>
              <a:tr h="809399">
                <a:tc>
                  <a:txBody>
                    <a:bodyPr/>
                    <a:lstStyle/>
                    <a:p>
                      <a:r>
                        <a:rPr lang="en-US" dirty="0"/>
                        <a:t>Examples of Identified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Types of Policy Actions to be Considered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Decision</a:t>
                      </a:r>
                      <a:r>
                        <a:rPr lang="en-US" baseline="0" dirty="0"/>
                        <a:t>-makers and Agenda 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Policy Adoption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236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/>
                        <a:t>Youth are the most vulnerable</a:t>
                      </a:r>
                      <a:r>
                        <a:rPr lang="en-US" sz="1600" baseline="0" dirty="0"/>
                        <a:t>, but no data on HIV risk behavior, prevention, and access to HCT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MOH could start a BSS</a:t>
                      </a:r>
                    </a:p>
                    <a:p>
                      <a:pPr marL="285750" indent="-28575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Youth centers could develop guidelines for confidential HCT in youth-friendly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600" dirty="0"/>
                        <a:t>MOH technical</a:t>
                      </a:r>
                      <a:r>
                        <a:rPr lang="en-US" sz="1600" baseline="0" dirty="0"/>
                        <a:t> working group on M&amp;E places BSS funding on annual meeting agenda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600" dirty="0"/>
                        <a:t>MOH technical</a:t>
                      </a:r>
                      <a:r>
                        <a:rPr lang="en-US" sz="1600" baseline="0" dirty="0"/>
                        <a:t> working group on M&amp;E presents BSS implementation and funding proposal for review and approval at the MOH budget meeting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1676400"/>
            <a:ext cx="8153400" cy="4724400"/>
          </a:xfrm>
        </p:spPr>
        <p:txBody>
          <a:bodyPr/>
          <a:lstStyle/>
          <a:p>
            <a:r>
              <a:rPr lang="en-US" sz="2800" b="1" dirty="0"/>
              <a:t>Policy</a:t>
            </a:r>
            <a:r>
              <a:rPr lang="en-US" sz="2800" dirty="0"/>
              <a:t>—a law, rule, regulation, or a set of guidelines, procedures, or norms from a higher-level authority to guide a course of action </a:t>
            </a:r>
          </a:p>
          <a:p>
            <a:r>
              <a:rPr lang="en-US" sz="2800" b="1" dirty="0"/>
              <a:t>Policymaker</a:t>
            </a:r>
            <a:r>
              <a:rPr lang="en-US" sz="2800" dirty="0"/>
              <a:t>—a ​member of a government department, ​legislature, or other organization responsible for policy change</a:t>
            </a:r>
          </a:p>
          <a:p>
            <a:pPr lvl="0"/>
            <a:r>
              <a:rPr lang="en-US" sz="2800" b="1" dirty="0"/>
              <a:t>Policymaking</a:t>
            </a:r>
            <a:r>
              <a:rPr lang="en-US" sz="2800" dirty="0"/>
              <a:t>—a course of action dealing with a problem or matter of concern</a:t>
            </a:r>
          </a:p>
        </p:txBody>
      </p:sp>
    </p:spTree>
    <p:extLst>
      <p:ext uri="{BB962C8B-B14F-4D97-AF65-F5344CB8AC3E}">
        <p14:creationId xmlns:p14="http://schemas.microsoft.com/office/powerpoint/2010/main" val="42109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Policy Process</a:t>
            </a:r>
          </a:p>
        </p:txBody>
      </p:sp>
      <p:pic>
        <p:nvPicPr>
          <p:cNvPr id="1026" name="Picture 2" descr="Figure 1. Linear Model; Source: Meier, 199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b="10345"/>
          <a:stretch/>
        </p:blipFill>
        <p:spPr>
          <a:xfrm>
            <a:off x="590549" y="1828800"/>
            <a:ext cx="8159261" cy="3657600"/>
          </a:xfrm>
        </p:spPr>
      </p:pic>
      <p:sp>
        <p:nvSpPr>
          <p:cNvPr id="10" name="TextBox 9"/>
          <p:cNvSpPr txBox="1"/>
          <p:nvPr/>
        </p:nvSpPr>
        <p:spPr>
          <a:xfrm>
            <a:off x="1600200" y="5638800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Source: Meier, 1991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126" y="6087815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http://www.policynl.ca/policydevelopment/pages/policymodels.html</a:t>
            </a:r>
          </a:p>
        </p:txBody>
      </p:sp>
    </p:spTree>
    <p:extLst>
      <p:ext uri="{BB962C8B-B14F-4D97-AF65-F5344CB8AC3E}">
        <p14:creationId xmlns:p14="http://schemas.microsoft.com/office/powerpoint/2010/main" val="18039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Policy Process</a:t>
            </a:r>
          </a:p>
        </p:txBody>
      </p:sp>
      <p:pic>
        <p:nvPicPr>
          <p:cNvPr id="4" name="Content Placeholder 3" descr="Figure 2. Stages Model; Source: Grindle and Thomas, 199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82" b="7723"/>
          <a:stretch/>
        </p:blipFill>
        <p:spPr>
          <a:xfrm>
            <a:off x="914400" y="1538838"/>
            <a:ext cx="7893410" cy="4252362"/>
          </a:xfrm>
        </p:spPr>
      </p:pic>
      <p:sp>
        <p:nvSpPr>
          <p:cNvPr id="7" name="TextBox 6"/>
          <p:cNvSpPr txBox="1"/>
          <p:nvPr/>
        </p:nvSpPr>
        <p:spPr>
          <a:xfrm>
            <a:off x="1600200" y="5876455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Source: </a:t>
            </a:r>
            <a:r>
              <a:rPr lang="en-US" sz="1400" dirty="0" err="1"/>
              <a:t>Grindle</a:t>
            </a:r>
            <a:r>
              <a:rPr lang="en-US" sz="1400" dirty="0"/>
              <a:t> and Thomas, 1991</a:t>
            </a:r>
          </a:p>
        </p:txBody>
      </p:sp>
    </p:spTree>
    <p:extLst>
      <p:ext uri="{BB962C8B-B14F-4D97-AF65-F5344CB8AC3E}">
        <p14:creationId xmlns:p14="http://schemas.microsoft.com/office/powerpoint/2010/main" val="199031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Policy Process</a:t>
            </a:r>
          </a:p>
        </p:txBody>
      </p:sp>
      <p:pic>
        <p:nvPicPr>
          <p:cNvPr id="8" name="Picture 7" descr="Figure 3. Continuous Process; Source: A guide to policy development and management in Uganda, 2013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" r="7877" b="6911"/>
          <a:stretch/>
        </p:blipFill>
        <p:spPr>
          <a:xfrm>
            <a:off x="838200" y="1600200"/>
            <a:ext cx="77724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6075427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Source: A Guide to Policy Development and Management in Uganda, 2013</a:t>
            </a:r>
          </a:p>
        </p:txBody>
      </p:sp>
    </p:spTree>
    <p:extLst>
      <p:ext uri="{BB962C8B-B14F-4D97-AF65-F5344CB8AC3E}">
        <p14:creationId xmlns:p14="http://schemas.microsoft.com/office/powerpoint/2010/main" val="6242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Steps in the Policy Development Process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Problem Identification</a:t>
            </a:r>
          </a:p>
          <a:p>
            <a:pPr marL="0" indent="0">
              <a:buNone/>
            </a:pPr>
            <a:r>
              <a:rPr lang="en-US" dirty="0"/>
              <a:t>2. Policy Formulation</a:t>
            </a:r>
          </a:p>
          <a:p>
            <a:pPr marL="0" indent="0">
              <a:buNone/>
            </a:pPr>
            <a:r>
              <a:rPr lang="en-US" dirty="0"/>
              <a:t>3. Placement on the Policy Agenda</a:t>
            </a:r>
          </a:p>
          <a:p>
            <a:pPr marL="0" indent="0">
              <a:buNone/>
            </a:pPr>
            <a:r>
              <a:rPr lang="en-US" dirty="0"/>
              <a:t>4. Adoption of Policy Change</a:t>
            </a:r>
          </a:p>
          <a:p>
            <a:pPr marL="0" indent="0">
              <a:buNone/>
            </a:pPr>
            <a:r>
              <a:rPr lang="en-US" dirty="0"/>
              <a:t>5. Policy Implementation</a:t>
            </a:r>
          </a:p>
          <a:p>
            <a:pPr marL="0" indent="0">
              <a:buNone/>
            </a:pPr>
            <a:r>
              <a:rPr lang="en-US" dirty="0"/>
              <a:t>6. Outcome Monitoring and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093022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Adapted from: </a:t>
            </a:r>
            <a:r>
              <a:rPr lang="en-US" sz="1400" dirty="0">
                <a:hlinkClick r:id="rId2"/>
              </a:rPr>
              <a:t>AFMC Primer on Population Health</a:t>
            </a:r>
            <a:r>
              <a:rPr lang="en-US" sz="1400" dirty="0"/>
              <a:t>, 2013.</a:t>
            </a:r>
          </a:p>
        </p:txBody>
      </p:sp>
    </p:spTree>
    <p:extLst>
      <p:ext uri="{BB962C8B-B14F-4D97-AF65-F5344CB8AC3E}">
        <p14:creationId xmlns:p14="http://schemas.microsoft.com/office/powerpoint/2010/main" val="232579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1600" dirty="0"/>
              <a:t>Policy Development Process—Step 1</a:t>
            </a:r>
            <a:br>
              <a:rPr lang="en-US" sz="1400" dirty="0"/>
            </a:br>
            <a:r>
              <a:rPr lang="en-US" dirty="0"/>
              <a:t>Problem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25" y="1584759"/>
            <a:ext cx="8229600" cy="1310842"/>
          </a:xfrm>
        </p:spPr>
        <p:txBody>
          <a:bodyPr/>
          <a:lstStyle/>
          <a:p>
            <a:r>
              <a:rPr lang="en-US" sz="2800" dirty="0"/>
              <a:t>Articulate the issue</a:t>
            </a:r>
          </a:p>
          <a:p>
            <a:r>
              <a:rPr lang="en-US" sz="2800" dirty="0"/>
              <a:t>Determine if the problem requires a policy solution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668133"/>
              </p:ext>
            </p:extLst>
          </p:nvPr>
        </p:nvGraphicFramePr>
        <p:xfrm>
          <a:off x="914400" y="2819400"/>
          <a:ext cx="7467600" cy="334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473">
                <a:tc>
                  <a:txBody>
                    <a:bodyPr/>
                    <a:lstStyle/>
                    <a:p>
                      <a:r>
                        <a:rPr lang="en-US" dirty="0"/>
                        <a:t>Examples of Identified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a Policy Action Needed?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127">
                <a:tc>
                  <a:txBody>
                    <a:bodyPr/>
                    <a:lstStyle/>
                    <a:p>
                      <a:r>
                        <a:rPr lang="en-US" dirty="0"/>
                        <a:t>Youth are the most vulnerable</a:t>
                      </a:r>
                      <a:r>
                        <a:rPr lang="en-US" baseline="0" dirty="0"/>
                        <a:t>, but no data on HIV risk behavior, prevention, and access to HIV counseling and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9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4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04508" y="337862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 (to ensure that needed data are collected)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2099" y="4217979"/>
            <a:ext cx="3958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private clinic that provides critical HIV services to key populations is about to close due to lack of funds, leaving hundreds without care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0370" y="4334470"/>
            <a:ext cx="347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20" dirty="0"/>
              <a:t>No (fundraising is needed to reopen clinic or government facilities must prepare to fill the gap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6237" y="5449669"/>
            <a:ext cx="395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Workers with HIV are fired or discriminated against in the workplace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0370" y="55633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27CC1E-B727-4E46-8FE3-5AB5AA76C468}"/>
              </a:ext>
            </a:extLst>
          </p:cNvPr>
          <p:cNvSpPr txBox="1"/>
          <p:nvPr/>
        </p:nvSpPr>
        <p:spPr>
          <a:xfrm>
            <a:off x="457200" y="6203694"/>
            <a:ext cx="7086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Adapted from: </a:t>
            </a:r>
            <a:r>
              <a:rPr lang="en-US" sz="1400" i="1" dirty="0"/>
              <a:t>A2 Advocacy Training Manual.</a:t>
            </a:r>
            <a:r>
              <a:rPr lang="en-US" sz="1400" dirty="0"/>
              <a:t> Analysis and Advocacy (A2) Project; 2007.</a:t>
            </a:r>
          </a:p>
        </p:txBody>
      </p:sp>
    </p:spTree>
    <p:extLst>
      <p:ext uri="{BB962C8B-B14F-4D97-AF65-F5344CB8AC3E}">
        <p14:creationId xmlns:p14="http://schemas.microsoft.com/office/powerpoint/2010/main" val="6478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2" grpId="0"/>
      <p:bldP spid="9" grpId="0"/>
      <p:bldP spid="13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593"/>
            <a:ext cx="8229600" cy="715963"/>
          </a:xfrm>
        </p:spPr>
        <p:txBody>
          <a:bodyPr/>
          <a:lstStyle/>
          <a:p>
            <a:r>
              <a:rPr lang="en-US" sz="1600" dirty="0">
                <a:solidFill>
                  <a:prstClr val="black"/>
                </a:solidFill>
              </a:rPr>
              <a:t>Policy Development Process—Step 2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dirty="0"/>
              <a:t>Policy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937"/>
            <a:ext cx="8229600" cy="1211263"/>
          </a:xfrm>
        </p:spPr>
        <p:txBody>
          <a:bodyPr/>
          <a:lstStyle/>
          <a:p>
            <a:r>
              <a:rPr lang="en-US" sz="2800" dirty="0"/>
              <a:t>Determine potential solutions</a:t>
            </a:r>
          </a:p>
          <a:p>
            <a:r>
              <a:rPr lang="en-US" sz="2800" dirty="0"/>
              <a:t>Evaluate solutions to select the most appropriate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63747"/>
              </p:ext>
            </p:extLst>
          </p:nvPr>
        </p:nvGraphicFramePr>
        <p:xfrm>
          <a:off x="838200" y="2919581"/>
          <a:ext cx="754379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9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132">
                <a:tc>
                  <a:txBody>
                    <a:bodyPr/>
                    <a:lstStyle/>
                    <a:p>
                      <a:r>
                        <a:rPr lang="en-US" dirty="0"/>
                        <a:t>Examples of Identified Issues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a Policy Action Needed?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Types of Policy Actions to Be Considered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8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35814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Workers with HIV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are fired or discriminated against in the workplace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94479" y="3876129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6299" y="3581400"/>
            <a:ext cx="3695700" cy="1942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spcBef>
                <a:spcPts val="600"/>
              </a:spcBef>
              <a:buFontTx/>
              <a:buChar char="-"/>
            </a:pP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dk1"/>
                </a:solidFill>
              </a:rPr>
              <a:t>Businesses can consider anti-discriminatory workplace policies</a:t>
            </a:r>
          </a:p>
          <a:p>
            <a:pPr marL="285750" indent="-285750">
              <a:lnSpc>
                <a:spcPts val="1800"/>
              </a:lnSpc>
              <a:spcBef>
                <a:spcPts val="1200"/>
              </a:spcBef>
              <a:buFontTx/>
              <a:buChar char="-"/>
            </a:pPr>
            <a:r>
              <a:rPr lang="en-US" dirty="0">
                <a:solidFill>
                  <a:schemeClr val="dk1"/>
                </a:solidFill>
              </a:rPr>
              <a:t>Labor ministry can implement a system to regularly collect data on discrimination against people living with HIV or AIDS (PLWHA)</a:t>
            </a:r>
          </a:p>
        </p:txBody>
      </p:sp>
    </p:spTree>
    <p:extLst>
      <p:ext uri="{BB962C8B-B14F-4D97-AF65-F5344CB8AC3E}">
        <p14:creationId xmlns:p14="http://schemas.microsoft.com/office/powerpoint/2010/main" val="341333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737"/>
            <a:ext cx="8229600" cy="906463"/>
          </a:xfrm>
        </p:spPr>
        <p:txBody>
          <a:bodyPr/>
          <a:lstStyle/>
          <a:p>
            <a:r>
              <a:rPr lang="en-US" sz="1600" dirty="0">
                <a:solidFill>
                  <a:prstClr val="black"/>
                </a:solidFill>
              </a:rPr>
              <a:t>Policy Development Process—Step 3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dirty="0"/>
              <a:t>Placement on the Policy Agenda</a:t>
            </a:r>
          </a:p>
        </p:txBody>
      </p:sp>
      <p:sp>
        <p:nvSpPr>
          <p:cNvPr id="11" name="Content Placeholder 10" hidden="1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26209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45513"/>
              </p:ext>
            </p:extLst>
          </p:nvPr>
        </p:nvGraphicFramePr>
        <p:xfrm>
          <a:off x="475487" y="1600200"/>
          <a:ext cx="8229601" cy="395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30278794"/>
                    </a:ext>
                  </a:extLst>
                </a:gridCol>
              </a:tblGrid>
              <a:tr h="1118904">
                <a:tc>
                  <a:txBody>
                    <a:bodyPr/>
                    <a:lstStyle/>
                    <a:p>
                      <a:r>
                        <a:rPr lang="en-US" dirty="0"/>
                        <a:t>Examples of Identified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a Policy Action Needed?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Types of Policy Actions to Be Considered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Decision</a:t>
                      </a:r>
                      <a:r>
                        <a:rPr lang="en-US" baseline="0" dirty="0"/>
                        <a:t>-makers and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Agenda Items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542291"/>
              </p:ext>
            </p:extLst>
          </p:nvPr>
        </p:nvGraphicFramePr>
        <p:xfrm>
          <a:off x="542540" y="2791301"/>
          <a:ext cx="8229601" cy="289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30278794"/>
                    </a:ext>
                  </a:extLst>
                </a:gridCol>
              </a:tblGrid>
              <a:tr h="2899092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Workers with HIV are fired or discriminated against in the workplace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Businesses can consider anti-discriminatory workplace policies</a:t>
                      </a:r>
                    </a:p>
                    <a:p>
                      <a:pPr marL="285750" indent="-285750" algn="l" defTabSz="457200" rtl="0" eaLnBrk="1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buFontTx/>
                        <a:buChar char="-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 ministry can set up a system to regularly collect data on discrimination against PLWHA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5591"/>
              </p:ext>
            </p:extLst>
          </p:nvPr>
        </p:nvGraphicFramePr>
        <p:xfrm>
          <a:off x="475487" y="2796097"/>
          <a:ext cx="8229601" cy="268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30278794"/>
                    </a:ext>
                  </a:extLst>
                </a:gridCol>
              </a:tblGrid>
              <a:tr h="1847215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Board of directors for in-country company appoints a working group to review workplace policies and develop a report with recommendations by the next board meeting</a:t>
                      </a:r>
                    </a:p>
                    <a:p>
                      <a:pPr marL="285750" indent="-285750" algn="l" defTabSz="4572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Ministry of Labor task force on discrimination adds item to annual budgetary meeting agenda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0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26765</TotalTime>
  <Words>1147</Words>
  <Application>Microsoft Office PowerPoint</Application>
  <PresentationFormat>On-screen Show (4:3)</PresentationFormat>
  <Paragraphs>148</Paragraphs>
  <Slides>19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1_Office Theme</vt:lpstr>
      <vt:lpstr>2_Office Theme</vt:lpstr>
      <vt:lpstr>The Policy Development Process</vt:lpstr>
      <vt:lpstr>Definitions</vt:lpstr>
      <vt:lpstr>Example Policy Process</vt:lpstr>
      <vt:lpstr>Example Policy Process</vt:lpstr>
      <vt:lpstr>Example Policy Process</vt:lpstr>
      <vt:lpstr>Generic Steps in the Policy Development Process</vt:lpstr>
      <vt:lpstr>Policy Development Process—Step 1 Problem Identification</vt:lpstr>
      <vt:lpstr>Policy Development Process—Step 2 Policy Formulation</vt:lpstr>
      <vt:lpstr>Policy Development Process—Step 3 Placement on the Policy Agenda</vt:lpstr>
      <vt:lpstr>Policy Development Process—Step 4 Adoption of Policy Change</vt:lpstr>
      <vt:lpstr>Policy Development Process—Step 5 Policy Implementation</vt:lpstr>
      <vt:lpstr>Policy Development Process—Step 6 Outcome Monitoring and Evaluation</vt:lpstr>
      <vt:lpstr>Policy Cycle</vt:lpstr>
      <vt:lpstr>Activity—Where does advocacy fit in?</vt:lpstr>
      <vt:lpstr>Remember:  Advocacy occurs throughout the policy cycle.</vt:lpstr>
      <vt:lpstr>Learning Objectives—Session 3</vt:lpstr>
      <vt:lpstr>Policy Development Process—Step 2 Policy Formulation</vt:lpstr>
      <vt:lpstr>Policy Development Process—Step 3 Placement on the Policy Agenda</vt:lpstr>
      <vt:lpstr>Policy Development Process—Step 4 Adoption of Policy Change</vt:lpstr>
    </vt:vector>
  </TitlesOfParts>
  <Company>FHI 360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3 of Developing Policy Advocacy Strategies Workshop</dc:title>
  <dc:subject>Session 3 of a training on developing a policy advocacy strategy covering the policy development process</dc:subject>
  <dc:creator>amehrotra@fhi360.org;TZan@fhi360.org</dc:creator>
  <cp:keywords>Policy Advocacy, Training, Policy Development Process</cp:keywords>
  <cp:lastModifiedBy>Amita Mehrotra</cp:lastModifiedBy>
  <cp:revision>304</cp:revision>
  <cp:lastPrinted>2018-09-18T18:59:07Z</cp:lastPrinted>
  <dcterms:created xsi:type="dcterms:W3CDTF">2013-02-19T19:25:05Z</dcterms:created>
  <dcterms:modified xsi:type="dcterms:W3CDTF">2019-02-06T21:28:31Z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arkAsFinal">
    <vt:bool>true</vt:bool>
  </property>
</Properties>
</file>